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4"/>
  </p:sldMasterIdLst>
  <p:notesMasterIdLst>
    <p:notesMasterId r:id="rId22"/>
  </p:notesMasterIdLst>
  <p:handoutMasterIdLst>
    <p:handoutMasterId r:id="rId23"/>
  </p:handoutMasterIdLst>
  <p:sldIdLst>
    <p:sldId id="309" r:id="rId5"/>
    <p:sldId id="364" r:id="rId6"/>
    <p:sldId id="365" r:id="rId7"/>
    <p:sldId id="366" r:id="rId8"/>
    <p:sldId id="368" r:id="rId9"/>
    <p:sldId id="369" r:id="rId10"/>
    <p:sldId id="371" r:id="rId11"/>
    <p:sldId id="374" r:id="rId12"/>
    <p:sldId id="383" r:id="rId13"/>
    <p:sldId id="382" r:id="rId14"/>
    <p:sldId id="381" r:id="rId15"/>
    <p:sldId id="375" r:id="rId16"/>
    <p:sldId id="373" r:id="rId17"/>
    <p:sldId id="380" r:id="rId18"/>
    <p:sldId id="379" r:id="rId19"/>
    <p:sldId id="378" r:id="rId20"/>
    <p:sldId id="376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E6E4"/>
    <a:srgbClr val="6BDAE4"/>
    <a:srgbClr val="ED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3979" autoAdjust="0"/>
  </p:normalViewPr>
  <p:slideViewPr>
    <p:cSldViewPr snapToGrid="0" snapToObjects="1">
      <p:cViewPr varScale="1">
        <p:scale>
          <a:sx n="66" d="100"/>
          <a:sy n="66" d="100"/>
        </p:scale>
        <p:origin x="644" y="68"/>
      </p:cViewPr>
      <p:guideLst>
        <p:guide orient="horz" pos="2160"/>
        <p:guide pos="3273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08"/>
    </p:cViewPr>
  </p:sorterViewPr>
  <p:notesViewPr>
    <p:cSldViewPr snapToGrid="0" snapToObjects="1">
      <p:cViewPr varScale="1">
        <p:scale>
          <a:sx n="104" d="100"/>
          <a:sy n="104" d="100"/>
        </p:scale>
        <p:origin x="263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005A74-8192-E243-BF05-19FAA5477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06139-B360-6641-8870-A73A6F312F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0B075-6191-2C4A-8193-1A00EE3832A8}" type="datetimeFigureOut">
              <a:rPr lang="en-US" smtClean="0">
                <a:latin typeface="Arial" panose="020B0604020202020204" pitchFamily="34" charset="0"/>
              </a:rPr>
              <a:t>2/16/2022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4DB19-38C5-2248-8123-DFA22CA544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F6CDA-6B14-0543-B4E7-3146E832E5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2EFB9-C4E9-5545-821A-1AB601A4409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59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1292C84-C571-9E4B-B574-75AB31C44F0E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EADBA4F-8DE6-A546-9160-9B04B784B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9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DBA4F-8DE6-A546-9160-9B04B784B4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9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aim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introducing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level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programme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activities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projects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to provide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budget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users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 management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tool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within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programme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which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characterized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by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higher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level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details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This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provides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greater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transparency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displays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information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which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important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decision-making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but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also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enhances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management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accountability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endParaRPr lang="bs-Latn-BA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Reporting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at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level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investment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projects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still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not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fully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integrated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into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budget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planning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systems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as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recommended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by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international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practice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this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reason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investment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projects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become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an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integrated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part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programme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classification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both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budgeting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budget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execution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management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reporting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x-none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x-none" dirty="0"/>
          </a:p>
          <a:p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What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distinguishes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this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model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from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other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option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below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that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1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elements</a:t>
            </a:r>
            <a:r>
              <a:rPr lang="bs-Latn-BA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1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lang="bs-Latn-BA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1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lang="bs-Latn-BA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1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programme</a:t>
            </a:r>
            <a:r>
              <a:rPr lang="bs-Latn-BA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1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structure</a:t>
            </a:r>
            <a:r>
              <a:rPr lang="bs-Latn-BA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are </a:t>
            </a:r>
            <a:r>
              <a:rPr lang="bs-Latn-BA" sz="1200" b="1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financially</a:t>
            </a:r>
            <a:r>
              <a:rPr lang="bs-Latn-BA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1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determined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as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such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are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mandatory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items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budget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planning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adoption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execution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which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provides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additional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transparency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rensponsibility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achieving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concrete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bs-Latn-BA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results</a:t>
            </a:r>
            <a:r>
              <a:rPr lang="bs-Latn-BA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lang="x-none" dirty="0">
                <a:effectLst/>
              </a:rPr>
              <a:t> </a:t>
            </a:r>
          </a:p>
          <a:p>
            <a:endParaRPr lang="x-none" dirty="0">
              <a:effectLst/>
            </a:endParaRPr>
          </a:p>
          <a:p>
            <a:r>
              <a:rPr lang="bs-Latn-BA" sz="1200" b="1" i="1" dirty="0" err="1"/>
              <a:t>Main</a:t>
            </a:r>
            <a:r>
              <a:rPr lang="bs-Latn-BA" sz="1200" b="1" i="1" dirty="0"/>
              <a:t> </a:t>
            </a:r>
            <a:r>
              <a:rPr lang="bs-Latn-BA" sz="1200" b="1" i="1" dirty="0" err="1"/>
              <a:t>features</a:t>
            </a:r>
            <a:r>
              <a:rPr lang="bs-Latn-BA" sz="1200" b="1" i="1" dirty="0"/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s-Latn-BA" sz="1200" dirty="0" err="1"/>
              <a:t>Programme</a:t>
            </a:r>
            <a:r>
              <a:rPr lang="bs-Latn-BA" sz="1200" dirty="0"/>
              <a:t> </a:t>
            </a:r>
            <a:r>
              <a:rPr lang="bs-Latn-BA" sz="1200" dirty="0" err="1"/>
              <a:t>activities</a:t>
            </a:r>
            <a:r>
              <a:rPr lang="bs-Latn-BA" sz="1200" dirty="0"/>
              <a:t> </a:t>
            </a:r>
            <a:r>
              <a:rPr lang="bs-Latn-BA" sz="1200" dirty="0" err="1"/>
              <a:t>and</a:t>
            </a:r>
            <a:r>
              <a:rPr lang="bs-Latn-BA" sz="1200" dirty="0"/>
              <a:t> </a:t>
            </a:r>
            <a:r>
              <a:rPr lang="bs-Latn-BA" sz="1200" dirty="0" err="1"/>
              <a:t>projects</a:t>
            </a:r>
            <a:r>
              <a:rPr lang="bs-Latn-BA" sz="1200" dirty="0"/>
              <a:t> are </a:t>
            </a:r>
            <a:r>
              <a:rPr lang="bs-Latn-BA" sz="1200" dirty="0" err="1"/>
              <a:t>part</a:t>
            </a:r>
            <a:r>
              <a:rPr lang="bs-Latn-BA" sz="1200" dirty="0"/>
              <a:t> </a:t>
            </a:r>
            <a:r>
              <a:rPr lang="bs-Latn-BA" sz="1200" dirty="0" err="1"/>
              <a:t>of</a:t>
            </a:r>
            <a:r>
              <a:rPr lang="bs-Latn-BA" sz="1200" dirty="0"/>
              <a:t> </a:t>
            </a:r>
            <a:r>
              <a:rPr lang="bs-Latn-BA" sz="1200" dirty="0" err="1"/>
              <a:t>the</a:t>
            </a:r>
            <a:r>
              <a:rPr lang="bs-Latn-BA" sz="1200" dirty="0"/>
              <a:t> </a:t>
            </a:r>
            <a:r>
              <a:rPr lang="bs-Latn-BA" sz="1200" dirty="0" err="1"/>
              <a:t>programme</a:t>
            </a:r>
            <a:r>
              <a:rPr lang="bs-Latn-BA" sz="1200" dirty="0"/>
              <a:t> </a:t>
            </a:r>
            <a:r>
              <a:rPr lang="bs-Latn-BA" sz="1200" dirty="0" err="1"/>
              <a:t>structure</a:t>
            </a:r>
            <a:r>
              <a:rPr lang="bs-Latn-BA" sz="1200" dirty="0"/>
              <a:t> </a:t>
            </a:r>
            <a:r>
              <a:rPr lang="bs-Latn-BA" sz="1200" dirty="0" err="1"/>
              <a:t>and</a:t>
            </a:r>
            <a:r>
              <a:rPr lang="bs-Latn-BA" sz="1200" dirty="0"/>
              <a:t> </a:t>
            </a:r>
            <a:r>
              <a:rPr lang="bs-Latn-BA" sz="1200" dirty="0" err="1"/>
              <a:t>classification</a:t>
            </a:r>
            <a:r>
              <a:rPr lang="bs-Latn-BA" sz="1200" dirty="0"/>
              <a:t> </a:t>
            </a:r>
            <a:r>
              <a:rPr lang="bs-Latn-BA" sz="1200" dirty="0" err="1"/>
              <a:t>determined</a:t>
            </a:r>
            <a:r>
              <a:rPr lang="bs-Latn-BA" sz="1200" dirty="0"/>
              <a:t> </a:t>
            </a:r>
            <a:r>
              <a:rPr lang="bs-Latn-BA" sz="1200" dirty="0" err="1"/>
              <a:t>by</a:t>
            </a:r>
            <a:r>
              <a:rPr lang="bs-Latn-BA" sz="1200" dirty="0"/>
              <a:t> </a:t>
            </a:r>
            <a:r>
              <a:rPr lang="bs-Latn-BA" sz="1200" dirty="0" err="1"/>
              <a:t>defining</a:t>
            </a:r>
            <a:r>
              <a:rPr lang="bs-Latn-BA" sz="1200" dirty="0"/>
              <a:t> a </a:t>
            </a:r>
            <a:r>
              <a:rPr lang="bs-Latn-BA" sz="1200" dirty="0" err="1"/>
              <a:t>logical</a:t>
            </a:r>
            <a:r>
              <a:rPr lang="bs-Latn-BA" sz="1200" dirty="0"/>
              <a:t> </a:t>
            </a:r>
            <a:r>
              <a:rPr lang="bs-Latn-BA" sz="1200" dirty="0" err="1"/>
              <a:t>hierarchy</a:t>
            </a:r>
            <a:r>
              <a:rPr lang="bs-Latn-BA" sz="1200" dirty="0"/>
              <a:t> at </a:t>
            </a:r>
            <a:r>
              <a:rPr lang="bs-Latn-BA" sz="1200" dirty="0" err="1"/>
              <a:t>three</a:t>
            </a:r>
            <a:r>
              <a:rPr lang="bs-Latn-BA" sz="1200" dirty="0"/>
              <a:t> </a:t>
            </a:r>
            <a:r>
              <a:rPr lang="bs-Latn-BA" sz="1200" dirty="0" err="1"/>
              <a:t>levels</a:t>
            </a:r>
            <a:r>
              <a:rPr lang="bs-Latn-BA" sz="1200" dirty="0"/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s-Latn-BA" sz="1200" dirty="0" err="1"/>
              <a:t>Information</a:t>
            </a:r>
            <a:r>
              <a:rPr lang="bs-Latn-BA" sz="1200" dirty="0"/>
              <a:t> on </a:t>
            </a:r>
            <a:r>
              <a:rPr lang="bs-Latn-BA" sz="1200" dirty="0" err="1"/>
              <a:t>strategic</a:t>
            </a:r>
            <a:r>
              <a:rPr lang="bs-Latn-BA" sz="1200" dirty="0"/>
              <a:t> </a:t>
            </a:r>
            <a:r>
              <a:rPr lang="bs-Latn-BA" sz="1200" dirty="0" err="1"/>
              <a:t>and</a:t>
            </a:r>
            <a:r>
              <a:rPr lang="bs-Latn-BA" sz="1200" dirty="0"/>
              <a:t> </a:t>
            </a:r>
            <a:r>
              <a:rPr lang="bs-Latn-BA" sz="1200" dirty="0" err="1"/>
              <a:t>operational</a:t>
            </a:r>
            <a:r>
              <a:rPr lang="bs-Latn-BA" sz="1200" dirty="0"/>
              <a:t> </a:t>
            </a:r>
            <a:r>
              <a:rPr lang="bs-Latn-BA" sz="1200" dirty="0" err="1"/>
              <a:t>effects</a:t>
            </a:r>
            <a:r>
              <a:rPr lang="bs-Latn-BA" sz="1200" dirty="0"/>
              <a:t>, </a:t>
            </a:r>
            <a:r>
              <a:rPr lang="bs-Latn-BA" sz="1200" dirty="0" err="1"/>
              <a:t>objectives</a:t>
            </a:r>
            <a:r>
              <a:rPr lang="bs-Latn-BA" sz="1200" dirty="0"/>
              <a:t>, </a:t>
            </a:r>
            <a:r>
              <a:rPr lang="bs-Latn-BA" sz="1200" dirty="0" err="1"/>
              <a:t>indicators</a:t>
            </a:r>
            <a:r>
              <a:rPr lang="bs-Latn-BA" sz="1200" dirty="0"/>
              <a:t> </a:t>
            </a:r>
            <a:r>
              <a:rPr lang="bs-Latn-BA" sz="1200" dirty="0" err="1"/>
              <a:t>and</a:t>
            </a:r>
            <a:r>
              <a:rPr lang="bs-Latn-BA" sz="1200" dirty="0"/>
              <a:t> </a:t>
            </a:r>
            <a:r>
              <a:rPr lang="bs-Latn-BA" sz="1200" dirty="0" err="1"/>
              <a:t>target</a:t>
            </a:r>
            <a:r>
              <a:rPr lang="bs-Latn-BA" sz="1200" dirty="0"/>
              <a:t> </a:t>
            </a:r>
            <a:r>
              <a:rPr lang="bs-Latn-BA" sz="1200" dirty="0" err="1"/>
              <a:t>values</a:t>
            </a:r>
            <a:r>
              <a:rPr lang="bs-Latn-BA" sz="1200" dirty="0"/>
              <a:t> </a:t>
            </a:r>
            <a:r>
              <a:rPr lang="bs-Latn-BA" sz="1200" dirty="0" err="1"/>
              <a:t>is</a:t>
            </a:r>
            <a:r>
              <a:rPr lang="bs-Latn-BA" sz="1200" dirty="0"/>
              <a:t> </a:t>
            </a:r>
            <a:r>
              <a:rPr lang="bs-Latn-BA" sz="1200" dirty="0" err="1"/>
              <a:t>formulated</a:t>
            </a:r>
            <a:r>
              <a:rPr lang="bs-Latn-BA" sz="1200" dirty="0"/>
              <a:t> at </a:t>
            </a:r>
            <a:r>
              <a:rPr lang="bs-Latn-BA" sz="1200" dirty="0" err="1"/>
              <a:t>the</a:t>
            </a:r>
            <a:r>
              <a:rPr lang="bs-Latn-BA" sz="1200" dirty="0"/>
              <a:t> </a:t>
            </a:r>
            <a:r>
              <a:rPr lang="bs-Latn-BA" sz="1200" dirty="0" err="1"/>
              <a:t>level</a:t>
            </a:r>
            <a:r>
              <a:rPr lang="bs-Latn-BA" sz="1200" dirty="0"/>
              <a:t> </a:t>
            </a:r>
            <a:r>
              <a:rPr lang="bs-Latn-BA" sz="1200" dirty="0" err="1"/>
              <a:t>of</a:t>
            </a:r>
            <a:r>
              <a:rPr lang="bs-Latn-BA" sz="1200" dirty="0"/>
              <a:t> </a:t>
            </a:r>
            <a:r>
              <a:rPr lang="bs-Latn-BA" sz="1200" dirty="0" err="1"/>
              <a:t>programmes</a:t>
            </a:r>
            <a:r>
              <a:rPr lang="bs-Latn-BA" sz="1200" dirty="0"/>
              <a:t>, </a:t>
            </a:r>
            <a:r>
              <a:rPr lang="bs-Latn-BA" sz="1200" dirty="0" err="1"/>
              <a:t>and</a:t>
            </a:r>
            <a:r>
              <a:rPr lang="bs-Latn-BA" sz="1200" dirty="0"/>
              <a:t> </a:t>
            </a:r>
            <a:r>
              <a:rPr lang="bs-Latn-BA" sz="1200" dirty="0" err="1"/>
              <a:t>where</a:t>
            </a:r>
            <a:r>
              <a:rPr lang="bs-Latn-BA" sz="1200" dirty="0"/>
              <a:t> </a:t>
            </a:r>
            <a:r>
              <a:rPr lang="bs-Latn-BA" sz="1200" dirty="0" err="1"/>
              <a:t>relevant</a:t>
            </a:r>
            <a:r>
              <a:rPr lang="bs-Latn-BA" sz="1200" dirty="0"/>
              <a:t>, at </a:t>
            </a:r>
            <a:r>
              <a:rPr lang="bs-Latn-BA" sz="1200" dirty="0" err="1"/>
              <a:t>the</a:t>
            </a:r>
            <a:r>
              <a:rPr lang="bs-Latn-BA" sz="1200" dirty="0"/>
              <a:t> </a:t>
            </a:r>
            <a:r>
              <a:rPr lang="bs-Latn-BA" sz="1200" dirty="0" err="1"/>
              <a:t>level</a:t>
            </a:r>
            <a:r>
              <a:rPr lang="bs-Latn-BA" sz="1200" dirty="0"/>
              <a:t> </a:t>
            </a:r>
            <a:r>
              <a:rPr lang="bs-Latn-BA" sz="1200" dirty="0" err="1"/>
              <a:t>of</a:t>
            </a:r>
            <a:r>
              <a:rPr lang="bs-Latn-BA" sz="1200" dirty="0"/>
              <a:t> </a:t>
            </a:r>
            <a:r>
              <a:rPr lang="bs-Latn-BA" sz="1200" dirty="0" err="1"/>
              <a:t>programme</a:t>
            </a:r>
            <a:r>
              <a:rPr lang="bs-Latn-BA" sz="1200" dirty="0"/>
              <a:t> </a:t>
            </a:r>
            <a:r>
              <a:rPr lang="bs-Latn-BA" sz="1200" dirty="0" err="1"/>
              <a:t>activities</a:t>
            </a:r>
            <a:r>
              <a:rPr lang="bs-Latn-BA" sz="1200" dirty="0"/>
              <a:t> </a:t>
            </a:r>
            <a:r>
              <a:rPr lang="bs-Latn-BA" sz="1200" dirty="0" err="1"/>
              <a:t>and</a:t>
            </a:r>
            <a:r>
              <a:rPr lang="bs-Latn-BA" sz="1200" dirty="0"/>
              <a:t> </a:t>
            </a:r>
            <a:r>
              <a:rPr lang="bs-Latn-BA" sz="1200" dirty="0" err="1"/>
              <a:t>projects</a:t>
            </a:r>
            <a:r>
              <a:rPr lang="bs-Latn-BA" sz="1200" dirty="0"/>
              <a:t>.</a:t>
            </a:r>
            <a:r>
              <a:rPr lang="x-none" sz="1200" dirty="0"/>
              <a:t> </a:t>
            </a:r>
            <a:r>
              <a:rPr lang="bs-Latn-BA" sz="1200" dirty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s-Latn-BA" sz="1200" dirty="0" err="1"/>
              <a:t>The</a:t>
            </a:r>
            <a:r>
              <a:rPr lang="bs-Latn-BA" sz="1200" dirty="0"/>
              <a:t> </a:t>
            </a:r>
            <a:r>
              <a:rPr lang="bs-Latn-BA" sz="1200" dirty="0" err="1"/>
              <a:t>budget</a:t>
            </a:r>
            <a:r>
              <a:rPr lang="bs-Latn-BA" sz="1200" dirty="0"/>
              <a:t> </a:t>
            </a:r>
            <a:r>
              <a:rPr lang="bs-Latn-BA" sz="1200" dirty="0" err="1"/>
              <a:t>is</a:t>
            </a:r>
            <a:r>
              <a:rPr lang="bs-Latn-BA" sz="1200" dirty="0"/>
              <a:t> </a:t>
            </a:r>
            <a:r>
              <a:rPr lang="bs-Latn-BA" sz="1200" dirty="0" err="1"/>
              <a:t>planned</a:t>
            </a:r>
            <a:r>
              <a:rPr lang="bs-Latn-BA" sz="1200" dirty="0"/>
              <a:t>, </a:t>
            </a:r>
            <a:r>
              <a:rPr lang="bs-Latn-BA" sz="1200" dirty="0" err="1"/>
              <a:t>adopted</a:t>
            </a:r>
            <a:r>
              <a:rPr lang="bs-Latn-BA" sz="1200" dirty="0"/>
              <a:t> </a:t>
            </a:r>
            <a:r>
              <a:rPr lang="bs-Latn-BA" sz="1200" dirty="0" err="1"/>
              <a:t>and</a:t>
            </a:r>
            <a:r>
              <a:rPr lang="bs-Latn-BA" sz="1200" dirty="0"/>
              <a:t> </a:t>
            </a:r>
            <a:r>
              <a:rPr lang="bs-Latn-BA" sz="1200" dirty="0" err="1"/>
              <a:t>executed</a:t>
            </a:r>
            <a:r>
              <a:rPr lang="bs-Latn-BA" sz="1200" dirty="0"/>
              <a:t> at </a:t>
            </a:r>
            <a:r>
              <a:rPr lang="bs-Latn-BA" sz="1200" dirty="0" err="1"/>
              <a:t>the</a:t>
            </a:r>
            <a:r>
              <a:rPr lang="bs-Latn-BA" sz="1200" dirty="0"/>
              <a:t> </a:t>
            </a:r>
            <a:r>
              <a:rPr lang="bs-Latn-BA" sz="1200" dirty="0" err="1"/>
              <a:t>level</a:t>
            </a:r>
            <a:r>
              <a:rPr lang="bs-Latn-BA" sz="1200" dirty="0"/>
              <a:t> </a:t>
            </a:r>
            <a:r>
              <a:rPr lang="bs-Latn-BA" sz="1200" dirty="0" err="1"/>
              <a:t>of</a:t>
            </a:r>
            <a:r>
              <a:rPr lang="bs-Latn-BA" sz="1200" dirty="0"/>
              <a:t> </a:t>
            </a:r>
            <a:r>
              <a:rPr lang="bs-Latn-BA" sz="1200" dirty="0" err="1"/>
              <a:t>programme</a:t>
            </a:r>
            <a:r>
              <a:rPr lang="bs-Latn-BA" sz="1200" dirty="0"/>
              <a:t> </a:t>
            </a:r>
            <a:r>
              <a:rPr lang="bs-Latn-BA" sz="1200" dirty="0" err="1"/>
              <a:t>activities</a:t>
            </a:r>
            <a:r>
              <a:rPr lang="bs-Latn-BA" sz="1200" dirty="0"/>
              <a:t> </a:t>
            </a:r>
            <a:r>
              <a:rPr lang="bs-Latn-BA" sz="1200" dirty="0" err="1"/>
              <a:t>and</a:t>
            </a:r>
            <a:r>
              <a:rPr lang="bs-Latn-BA" sz="1200" dirty="0"/>
              <a:t> </a:t>
            </a:r>
            <a:r>
              <a:rPr lang="bs-Latn-BA" sz="1200" dirty="0" err="1"/>
              <a:t>projects</a:t>
            </a:r>
            <a:r>
              <a:rPr lang="bs-Latn-BA" sz="1200" dirty="0"/>
              <a:t>. </a:t>
            </a:r>
            <a:endParaRPr lang="x-none" sz="1200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DBA4F-8DE6-A546-9160-9B04B784B47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DBA4F-8DE6-A546-9160-9B04B784B4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5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DBA4F-8DE6-A546-9160-9B04B784B47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2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DBA4F-8DE6-A546-9160-9B04B784B47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4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13E16A-0B74-5F4D-8696-64237D273DF5}"/>
              </a:ext>
            </a:extLst>
          </p:cNvPr>
          <p:cNvSpPr/>
          <p:nvPr userDrawn="1"/>
        </p:nvSpPr>
        <p:spPr>
          <a:xfrm>
            <a:off x="-1" y="5524501"/>
            <a:ext cx="12192001" cy="1333500"/>
          </a:xfrm>
          <a:prstGeom prst="rect">
            <a:avLst/>
          </a:prstGeom>
          <a:solidFill>
            <a:srgbClr val="5E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F3146-A838-8A4B-8237-B11E50AB3BD6}"/>
              </a:ext>
            </a:extLst>
          </p:cNvPr>
          <p:cNvSpPr/>
          <p:nvPr userDrawn="1"/>
        </p:nvSpPr>
        <p:spPr>
          <a:xfrm>
            <a:off x="790831" y="3781168"/>
            <a:ext cx="1000898" cy="160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3" descr="Place your title in Uppercase">
            <a:extLst>
              <a:ext uri="{FF2B5EF4-FFF2-40B4-BE49-F238E27FC236}">
                <a16:creationId xmlns:a16="http://schemas.microsoft.com/office/drawing/2014/main" id="{9241A955-071C-E246-A9FB-9916A8AEB268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90829" y="368299"/>
            <a:ext cx="9531042" cy="314417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400" b="1" i="0" spc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GOES HERE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4B9709-7A4D-B049-B64B-FEF18BAF39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829" y="4204152"/>
            <a:ext cx="10491459" cy="3084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BY NAME LASTNAME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4FAA0-D364-A145-89E9-9ABEA37BC8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830" y="4512624"/>
            <a:ext cx="3504080" cy="368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21B5F4-7440-454D-ABC2-32DB5A9C3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444"/>
          <a:stretch/>
        </p:blipFill>
        <p:spPr>
          <a:xfrm>
            <a:off x="0" y="0"/>
            <a:ext cx="12192000" cy="5730322"/>
          </a:xfrm>
          <a:prstGeom prst="rect">
            <a:avLst/>
          </a:prstGeom>
        </p:spPr>
      </p:pic>
      <p:sp>
        <p:nvSpPr>
          <p:cNvPr id="15" name="Text Placeholder 13" descr="Place your title in Uppercase">
            <a:extLst>
              <a:ext uri="{FF2B5EF4-FFF2-40B4-BE49-F238E27FC236}">
                <a16:creationId xmlns:a16="http://schemas.microsoft.com/office/drawing/2014/main" id="{E4476F69-67F8-5B45-8FCE-4674C56EB423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43229" y="520699"/>
            <a:ext cx="9531042" cy="314417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400" b="1" i="0" spc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GOES HERE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CA9C22-C255-E847-B9F0-B261837E1E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829" y="5936142"/>
            <a:ext cx="2906528" cy="474115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5C3F9C-78B4-5D4D-9244-7B2CFAAAA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3229" y="4356552"/>
            <a:ext cx="10491459" cy="3084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BY NAME LASTNAME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FE890A2-4F2F-F242-BBF9-68AA0DB1F0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3230" y="4665024"/>
            <a:ext cx="3504080" cy="368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40346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0">
          <p15:clr>
            <a:srgbClr val="FBAE40"/>
          </p15:clr>
        </p15:guide>
        <p15:guide id="2" pos="504">
          <p15:clr>
            <a:srgbClr val="FBAE40"/>
          </p15:clr>
        </p15:guide>
        <p15:guide id="4" orient="horz" pos="3120">
          <p15:clr>
            <a:srgbClr val="FBAE40"/>
          </p15:clr>
        </p15:guide>
        <p15:guide id="5" orient="horz" pos="22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1CEAE7-9FBD-FD4F-8149-0A042CE39ADA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B438FF5-F417-6444-BFEA-348528AE0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682388"/>
            <a:ext cx="8382406" cy="52606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E9D3C13-29FB-9940-B888-BA4363B45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682389"/>
            <a:ext cx="2867649" cy="52606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563BD-0ED1-5447-85DF-FFC06E5452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Click Insert&gt;Header &amp; Footer&gt; Fixed&gt; change this text to the title of your presentation and click Apply to All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3C5A5-5921-AC4E-8492-400D6156F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7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80D3FE-456F-6349-B0C3-0060E4FF6D68}"/>
              </a:ext>
            </a:extLst>
          </p:cNvPr>
          <p:cNvSpPr/>
          <p:nvPr userDrawn="1"/>
        </p:nvSpPr>
        <p:spPr>
          <a:xfrm>
            <a:off x="0" y="0"/>
            <a:ext cx="3065780" cy="6390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4954097-8BD9-F347-88D1-6E71677CB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0" y="110962"/>
            <a:ext cx="2839939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COMPARE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FA22D-CD4F-6B4D-BC3F-124882D5E4A4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5EE0720-A6D6-A748-B7D9-DAF0FD9A4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1531213"/>
            <a:ext cx="4198072" cy="1758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5A23151-78A7-D044-82CA-E0B09EDFED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CC1F227-5257-7345-8FBC-BE9CA51E6D70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782186" y="1528156"/>
            <a:ext cx="4198072" cy="1758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DEEDB2-1204-CF43-A97E-8AD06DC069F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Click Insert&gt;Header &amp; Footer&gt; Fixed&gt; change this text to the title of your presentation and click Apply to All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928BD4-779E-514C-B70E-7F71FE793DD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0A0B43C-8690-D343-8C56-86335D95BB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1092" y="0"/>
            <a:ext cx="4198072" cy="1124999"/>
          </a:xfrm>
        </p:spPr>
        <p:txBody>
          <a:bodyPr anchor="b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02C443-6219-ED49-BFC5-FC4C16E105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50889" y="0"/>
            <a:ext cx="4198072" cy="1124999"/>
          </a:xfrm>
        </p:spPr>
        <p:txBody>
          <a:bodyPr anchor="b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36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885DB07-B7A2-8F4C-86B4-C1E28D55A859}"/>
              </a:ext>
            </a:extLst>
          </p:cNvPr>
          <p:cNvSpPr/>
          <p:nvPr userDrawn="1"/>
        </p:nvSpPr>
        <p:spPr>
          <a:xfrm>
            <a:off x="6096001" y="1315677"/>
            <a:ext cx="6095999" cy="5165981"/>
          </a:xfrm>
          <a:prstGeom prst="rect">
            <a:avLst/>
          </a:prstGeom>
          <a:solidFill>
            <a:srgbClr val="E4E5E6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F0AAE0-3DD4-4146-BCC7-C2641EE58E0D}"/>
              </a:ext>
            </a:extLst>
          </p:cNvPr>
          <p:cNvSpPr/>
          <p:nvPr userDrawn="1"/>
        </p:nvSpPr>
        <p:spPr>
          <a:xfrm>
            <a:off x="0" y="1315676"/>
            <a:ext cx="5911703" cy="5166189"/>
          </a:xfrm>
          <a:prstGeom prst="rect">
            <a:avLst/>
          </a:prstGeom>
          <a:solidFill>
            <a:srgbClr val="E4E5E6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DBA28E-9C95-0548-948A-AFC23501D80D}"/>
              </a:ext>
            </a:extLst>
          </p:cNvPr>
          <p:cNvSpPr/>
          <p:nvPr userDrawn="1"/>
        </p:nvSpPr>
        <p:spPr>
          <a:xfrm>
            <a:off x="0" y="-20263"/>
            <a:ext cx="5911703" cy="1335940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3E5C62-FA3B-8545-AA88-062DEE3012EC}"/>
              </a:ext>
            </a:extLst>
          </p:cNvPr>
          <p:cNvSpPr/>
          <p:nvPr userDrawn="1"/>
        </p:nvSpPr>
        <p:spPr>
          <a:xfrm>
            <a:off x="6096000" y="1"/>
            <a:ext cx="6096001" cy="13156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DCFDCB-6D96-5A4C-A8D7-DB60518DC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099" y="1562749"/>
            <a:ext cx="5073503" cy="4735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BE5C26D-31A1-7D44-96A1-E7BFCA82EA5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699400" y="1531213"/>
            <a:ext cx="5257801" cy="4735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7884E-1897-764D-B5EC-9184C0A885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226602"/>
            <a:ext cx="6096000" cy="96878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8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F314C-25DF-0D44-8190-5D06D15ADC5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Click Insert&gt;Header &amp; Footer&gt; Fixed&gt; change this text to the title of your presentation and click Apply to All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7EDF0-DC17-3E45-9235-56656C85C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2FECEC-E392-F340-AA9C-336D1FB69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26809"/>
            <a:ext cx="5911702" cy="968786"/>
          </a:xfrm>
        </p:spPr>
        <p:txBody>
          <a:bodyPr anchor="ctr"/>
          <a:lstStyle>
            <a:lvl1pPr algn="ctr">
              <a:lnSpc>
                <a:spcPct val="100000"/>
              </a:lnSpc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2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A6729-B65F-314B-907F-E342673F3D5F}"/>
              </a:ext>
            </a:extLst>
          </p:cNvPr>
          <p:cNvSpPr/>
          <p:nvPr userDrawn="1"/>
        </p:nvSpPr>
        <p:spPr>
          <a:xfrm>
            <a:off x="-1" y="0"/>
            <a:ext cx="12192001" cy="6188765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675E7-C4AA-5A49-A313-F224709D2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242" y="115751"/>
            <a:ext cx="6261883" cy="10798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EF38A2-E8DF-9E4A-8268-661561A58598}"/>
              </a:ext>
            </a:extLst>
          </p:cNvPr>
          <p:cNvSpPr/>
          <p:nvPr userDrawn="1"/>
        </p:nvSpPr>
        <p:spPr>
          <a:xfrm>
            <a:off x="453241" y="1299933"/>
            <a:ext cx="576737" cy="79896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DCFDCB-6D96-5A4C-A8D7-DB60518DC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241" y="1531213"/>
            <a:ext cx="6261883" cy="4411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50503-4B77-D843-89A5-78019AE22CD5}"/>
              </a:ext>
            </a:extLst>
          </p:cNvPr>
          <p:cNvSpPr/>
          <p:nvPr userDrawn="1"/>
        </p:nvSpPr>
        <p:spPr>
          <a:xfrm>
            <a:off x="6981713" y="0"/>
            <a:ext cx="5210287" cy="6858000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17B6A-9447-4A4E-BFE9-B05174CF4B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8200" y="2984378"/>
            <a:ext cx="3897312" cy="88924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“Click to edit your quote or image here”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9C21C-1E75-0A41-8039-6C24FA92724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17308" y="6481865"/>
            <a:ext cx="6097816" cy="297835"/>
          </a:xfrm>
        </p:spPr>
        <p:txBody>
          <a:bodyPr/>
          <a:lstStyle/>
          <a:p>
            <a:r>
              <a:rPr lang="en-US" dirty="0"/>
              <a:t>Click Insert&gt;Header &amp; Footer&gt; Fixed&gt; change this text to the title of your presentation and click Apply to 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E08BD-8905-1345-855C-D78E8D5C49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9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1CEAE7-9FBD-FD4F-8149-0A042CE39ADA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D03862-315E-4F4F-84F5-FD8335BA58B1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E9D3C13-29FB-9940-B888-BA4363B45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B2DC1A7-3F3E-374E-9AA3-817C00895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110962"/>
            <a:ext cx="2756084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3C5A5-5921-AC4E-8492-400D6156F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CA3714-FACF-8046-B1D0-7C8864D422D3}"/>
              </a:ext>
            </a:extLst>
          </p:cNvPr>
          <p:cNvSpPr/>
          <p:nvPr userDrawn="1"/>
        </p:nvSpPr>
        <p:spPr>
          <a:xfrm>
            <a:off x="6183371" y="3523274"/>
            <a:ext cx="2898648" cy="3334726"/>
          </a:xfrm>
          <a:prstGeom prst="rect">
            <a:avLst/>
          </a:prstGeom>
          <a:solidFill>
            <a:srgbClr val="E4E5E6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87F297-822B-B443-BAED-A307762F3768}"/>
              </a:ext>
            </a:extLst>
          </p:cNvPr>
          <p:cNvSpPr/>
          <p:nvPr userDrawn="1"/>
        </p:nvSpPr>
        <p:spPr>
          <a:xfrm>
            <a:off x="9311640" y="3523274"/>
            <a:ext cx="2880360" cy="3334726"/>
          </a:xfrm>
          <a:prstGeom prst="rect">
            <a:avLst/>
          </a:prstGeom>
          <a:solidFill>
            <a:srgbClr val="E4E5E6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7E79B0-BF5B-9D45-9ED9-912DB58D50CD}"/>
              </a:ext>
            </a:extLst>
          </p:cNvPr>
          <p:cNvSpPr/>
          <p:nvPr userDrawn="1"/>
        </p:nvSpPr>
        <p:spPr>
          <a:xfrm>
            <a:off x="3073391" y="3523274"/>
            <a:ext cx="2880360" cy="3334726"/>
          </a:xfrm>
          <a:prstGeom prst="rect">
            <a:avLst/>
          </a:prstGeom>
          <a:solidFill>
            <a:srgbClr val="E4E5E6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655673-9E70-784E-B808-BD39C1B2EE02}"/>
              </a:ext>
            </a:extLst>
          </p:cNvPr>
          <p:cNvSpPr/>
          <p:nvPr userDrawn="1"/>
        </p:nvSpPr>
        <p:spPr>
          <a:xfrm>
            <a:off x="3073390" y="2910626"/>
            <a:ext cx="2884676" cy="612648"/>
          </a:xfrm>
          <a:prstGeom prst="rect">
            <a:avLst/>
          </a:prstGeom>
          <a:solidFill>
            <a:srgbClr val="8FC73E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D15A6B-A2AE-F74B-9066-CDF48B03B92A}"/>
              </a:ext>
            </a:extLst>
          </p:cNvPr>
          <p:cNvSpPr/>
          <p:nvPr userDrawn="1"/>
        </p:nvSpPr>
        <p:spPr>
          <a:xfrm>
            <a:off x="6185529" y="2910626"/>
            <a:ext cx="2898648" cy="612648"/>
          </a:xfrm>
          <a:prstGeom prst="rect">
            <a:avLst/>
          </a:prstGeom>
          <a:solidFill>
            <a:srgbClr val="8FC73E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C8A256-D95B-2642-AF3B-A3C28A7BCAD7}"/>
              </a:ext>
            </a:extLst>
          </p:cNvPr>
          <p:cNvSpPr/>
          <p:nvPr userDrawn="1"/>
        </p:nvSpPr>
        <p:spPr>
          <a:xfrm>
            <a:off x="9311640" y="2910626"/>
            <a:ext cx="2880360" cy="612648"/>
          </a:xfrm>
          <a:prstGeom prst="rect">
            <a:avLst/>
          </a:prstGeom>
          <a:solidFill>
            <a:srgbClr val="8FC73E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3D8956-FAE4-DF4B-A43D-682C26BBE2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65779" y="10263"/>
            <a:ext cx="2880360" cy="290036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19375E87-CAF3-7E45-8974-B93C2834B1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88709" y="11978"/>
            <a:ext cx="2880360" cy="289864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10E5EC0F-F7F4-DA44-9E83-A0FABC956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640" y="10263"/>
            <a:ext cx="2880360" cy="289864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A23E7E-8EF2-E741-A84E-5AD15996C1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73390" y="2908911"/>
            <a:ext cx="2852406" cy="61375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5F7F3E0-288F-A645-8127-B310AB0792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2830" y="2908911"/>
            <a:ext cx="2852406" cy="61375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885194A-B5AE-DE4A-A36C-6C7341915C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12079" y="2908911"/>
            <a:ext cx="2852406" cy="61375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3852F33-8A35-EF41-822B-0C1BDB40D7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91085" y="3975101"/>
            <a:ext cx="2486718" cy="236076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1F8C85DD-FC03-5B43-B318-65C3717E73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95674" y="3962681"/>
            <a:ext cx="2486718" cy="236076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59AAE73B-AE16-5448-A32D-CDC79973E3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08461" y="3962681"/>
            <a:ext cx="2486718" cy="236076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10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1CEAE7-9FBD-FD4F-8149-0A042CE39ADA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D03862-315E-4F4F-84F5-FD8335BA58B1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E9D3C13-29FB-9940-B888-BA4363B45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B2DC1A7-3F3E-374E-9AA3-817C00895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110962"/>
            <a:ext cx="2756084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3C5A5-5921-AC4E-8492-400D6156F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10E5EC0F-F7F4-DA44-9E83-A0FABC956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81712" y="10262"/>
            <a:ext cx="5210288" cy="327927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FEAD95BE-5091-B446-932C-08A72FF613D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81712" y="3299803"/>
            <a:ext cx="5210288" cy="357150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1F9F74B-5EBB-BA44-9237-103B061C2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682388"/>
            <a:ext cx="3374188" cy="57792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99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36A3CF-857C-EC4D-8872-08076A68D205}"/>
              </a:ext>
            </a:extLst>
          </p:cNvPr>
          <p:cNvSpPr/>
          <p:nvPr userDrawn="1"/>
        </p:nvSpPr>
        <p:spPr>
          <a:xfrm>
            <a:off x="0" y="6403565"/>
            <a:ext cx="6981711" cy="454435"/>
          </a:xfrm>
          <a:prstGeom prst="rect">
            <a:avLst/>
          </a:prstGeom>
          <a:solidFill>
            <a:srgbClr val="ED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595CF-F827-8849-BBEE-64A2BF7B5BBC}"/>
              </a:ext>
            </a:extLst>
          </p:cNvPr>
          <p:cNvSpPr/>
          <p:nvPr userDrawn="1"/>
        </p:nvSpPr>
        <p:spPr>
          <a:xfrm>
            <a:off x="6981713" y="0"/>
            <a:ext cx="5210287" cy="6858000"/>
          </a:xfrm>
          <a:prstGeom prst="rect">
            <a:avLst/>
          </a:prstGeom>
          <a:solidFill>
            <a:srgbClr val="E4E5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A47198-CF20-CE43-A89F-AE5F0EFAF0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1712" y="-7191"/>
            <a:ext cx="5210287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E7CE1-D133-FC47-A2E9-8BB902448D6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17308" y="6481865"/>
            <a:ext cx="6097816" cy="297835"/>
          </a:xfrm>
        </p:spPr>
        <p:txBody>
          <a:bodyPr/>
          <a:lstStyle/>
          <a:p>
            <a:r>
              <a:rPr lang="en-US" dirty="0"/>
              <a:t>Click Insert&gt;Header &amp; Footer&gt; Fixed&gt; change this text to the title of your presentation and click Apply to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9058C-70C1-4D47-8FED-95852139D3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BCC13F-DB14-DC4D-8801-474CABB49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242" y="115751"/>
            <a:ext cx="6261883" cy="10798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24EBD5-ED52-CB42-831C-4DDD143E7B56}"/>
              </a:ext>
            </a:extLst>
          </p:cNvPr>
          <p:cNvSpPr/>
          <p:nvPr userDrawn="1"/>
        </p:nvSpPr>
        <p:spPr>
          <a:xfrm>
            <a:off x="453241" y="1299933"/>
            <a:ext cx="576737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D644471-A07B-F245-9ABC-5B586B51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241" y="1531213"/>
            <a:ext cx="6261883" cy="4411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4305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80D3FE-456F-6349-B0C3-0060E4FF6D68}"/>
              </a:ext>
            </a:extLst>
          </p:cNvPr>
          <p:cNvSpPr/>
          <p:nvPr userDrawn="1"/>
        </p:nvSpPr>
        <p:spPr>
          <a:xfrm>
            <a:off x="0" y="0"/>
            <a:ext cx="3065780" cy="6390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4954097-8BD9-F347-88D1-6E71677CB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110962"/>
            <a:ext cx="2856898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FA22D-CD4F-6B4D-BC3F-124882D5E4A4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5EE0720-A6D6-A748-B7D9-DAF0FD9A4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3909" y="3084723"/>
            <a:ext cx="8382406" cy="3051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38420-A711-0544-85FF-256A6478A5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65780" y="0"/>
            <a:ext cx="9116091" cy="28224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5A23151-78A7-D044-82CA-E0B09EDFED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5689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A3CEA-C523-094E-A118-E89314F9EBA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Click Insert&gt;Header &amp; Footer&gt; Fixed&gt; change this text to the title of your presentation and click Apply to All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83E3F-B3DD-BD4A-99B8-95B7EFC9D1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34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53B9CA-4B25-CD46-8109-9D8A0E91D928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63C64AA-0FDB-0E46-8A4F-BEC5A9725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5780" y="0"/>
            <a:ext cx="9126219" cy="63809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D8E1EB-4CEB-B342-B9B2-0EE875DF4D56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9CAEC74-15A6-4042-BA3A-9DE8666F5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0" y="110962"/>
            <a:ext cx="2867649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1099818-DE47-9D44-8177-EE88CC810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50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6ACE1-8643-FE44-A61F-7F8AA82CAEE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Click Insert&gt;Header &amp; Footer&gt; Fixed&gt; change this text to the title of your presentation and click Apply to All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1AD59E-6B54-3B43-B351-45F7E62C1E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4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ED935A7-9941-4C44-89BE-2AE9B5FDA900}"/>
              </a:ext>
            </a:extLst>
          </p:cNvPr>
          <p:cNvSpPr/>
          <p:nvPr userDrawn="1"/>
        </p:nvSpPr>
        <p:spPr>
          <a:xfrm>
            <a:off x="-1" y="0"/>
            <a:ext cx="12192001" cy="6188765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B6D11C8-D61E-9846-8AF9-7FD637346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" y="1"/>
            <a:ext cx="12192000" cy="63908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E6120-472D-4245-AA37-5A8F1452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Click Insert&gt;Header &amp; Footer&gt; Fixed&gt; change this text to the title of your presentation and click Apply to 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7A114-E183-584F-BA95-7B599913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4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BAAF84-0D33-8344-B266-43CC959D58DC}"/>
              </a:ext>
            </a:extLst>
          </p:cNvPr>
          <p:cNvSpPr/>
          <p:nvPr userDrawn="1"/>
        </p:nvSpPr>
        <p:spPr>
          <a:xfrm>
            <a:off x="0" y="0"/>
            <a:ext cx="3065780" cy="6385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361A29D-078D-4548-A011-97206E81C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20940" y="96391"/>
            <a:ext cx="4671060" cy="6385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200DF219-47DD-114F-B42F-1D445AD76A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472526"/>
            <a:ext cx="2550282" cy="4814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EF2F9E-C541-2343-AE77-2253D6EAE9DA}"/>
              </a:ext>
            </a:extLst>
          </p:cNvPr>
          <p:cNvSpPr/>
          <p:nvPr userDrawn="1"/>
        </p:nvSpPr>
        <p:spPr>
          <a:xfrm>
            <a:off x="285283" y="959701"/>
            <a:ext cx="541281" cy="79896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A1CF4E8-1B17-D14D-B42F-A6C96F7873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54403" y="475191"/>
            <a:ext cx="3677918" cy="5618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u="none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LASTNAME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958254-1742-1D48-AB0F-3790A26EDBD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454401" y="1208281"/>
            <a:ext cx="3677918" cy="4845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and Team</a:t>
            </a:r>
          </a:p>
          <a:p>
            <a:pPr lvl="1"/>
            <a:r>
              <a:rPr lang="en-US" dirty="0"/>
              <a:t>Roles &amp; Responsibility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62563-80DC-9044-8A5D-910E2C1EB67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Click Insert&gt;Header &amp; Footer&gt; Fixed&gt; change this text to the title of your presentation and click Apply to All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86F27-910B-B040-8E1F-8B828BA3B7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3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8">
          <p15:clr>
            <a:srgbClr val="FBAE40"/>
          </p15:clr>
        </p15:guide>
        <p15:guide id="2" pos="1776">
          <p15:clr>
            <a:srgbClr val="FBAE40"/>
          </p15:clr>
        </p15:guide>
        <p15:guide id="3" orient="horz" pos="2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356CDF-BC71-E84C-B4AB-7C304EA18B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931488-95AF-1A4A-B82F-0A48F29626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35CFD-33DC-4E43-B823-0D5351AE3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3650" y="1218544"/>
            <a:ext cx="9191835" cy="4114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YOUR QUOTE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63C58A-72EC-E844-95EE-F0B6BF91B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476" y="5349183"/>
            <a:ext cx="8572003" cy="53220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By first name last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22407-63E0-E441-94E9-3303C763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99644" y="928418"/>
            <a:ext cx="608010" cy="608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9099D0-B6FA-5743-82BF-AA4EDE7C2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406990" y="5332783"/>
            <a:ext cx="565006" cy="5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4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ame&#10;&#10;Description automatically generated">
            <a:extLst>
              <a:ext uri="{FF2B5EF4-FFF2-40B4-BE49-F238E27FC236}">
                <a16:creationId xmlns:a16="http://schemas.microsoft.com/office/drawing/2014/main" id="{66923728-41D5-4D16-B083-1ED4AC306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ing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4CC0B-990F-9743-BB08-D865C859A5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4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B28C483-5B05-1646-BF7E-62948D3522D4}"/>
              </a:ext>
            </a:extLst>
          </p:cNvPr>
          <p:cNvSpPr/>
          <p:nvPr userDrawn="1"/>
        </p:nvSpPr>
        <p:spPr>
          <a:xfrm>
            <a:off x="0" y="0"/>
            <a:ext cx="3065780" cy="6385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345D825F-0729-D442-A875-14AE0BF169E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8689" y="482045"/>
            <a:ext cx="7288901" cy="6523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1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456C157-2EEB-0C41-B8F6-80374B0E3C0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10800000" flipV="1">
            <a:off x="3487058" y="496444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icon here or delete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77ACFC34-1484-8742-9C4E-0651DAB0F1A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18689" y="1385622"/>
            <a:ext cx="7288901" cy="6235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2</a:t>
            </a:r>
            <a:endParaRPr lang="en-US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592374D6-650C-C846-9795-F809B71C027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18689" y="2310071"/>
            <a:ext cx="7288901" cy="6235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3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069DC40-7B17-174F-AAE7-B50A3C951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18689" y="3208917"/>
            <a:ext cx="7288901" cy="6523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4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5515D1C-0049-D745-AB5F-9458F8E7EC1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418689" y="4100561"/>
            <a:ext cx="7288901" cy="6235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5</a:t>
            </a:r>
            <a:endParaRPr lang="en-US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9969D78D-3170-AF41-A442-6E55076B0BC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418689" y="5025010"/>
            <a:ext cx="7288901" cy="6235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6</a:t>
            </a:r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60559500-39AA-974A-B448-798F8C7F00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472526"/>
            <a:ext cx="2550282" cy="4814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ECA762-90B6-AD4A-BE2E-CEFD722145C6}"/>
              </a:ext>
            </a:extLst>
          </p:cNvPr>
          <p:cNvSpPr/>
          <p:nvPr userDrawn="1"/>
        </p:nvSpPr>
        <p:spPr>
          <a:xfrm>
            <a:off x="285283" y="959701"/>
            <a:ext cx="541281" cy="79896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E3AA-B830-504E-8EDE-FFCC8EA616D0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Insert&gt;Header &amp; Footer&gt; Fixed&gt; change this text to the title of your presentation and click Apply to All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D58C7-CD84-1D43-A662-48C22C646C5D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F32A50A-BF22-344E-8CAE-C9ED730ADEC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 rot="10800000" flipV="1">
            <a:off x="3487058" y="1385622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icon here or delete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3137099-F280-C745-98B1-3E52B2987E41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 rot="10800000" flipV="1">
            <a:off x="3487058" y="2310070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icon here or delete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5B719CA-506E-9643-ACA7-4B9B6C4136B0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 rot="10800000" flipV="1">
            <a:off x="3487058" y="3237713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icon here or delete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6D68D7AC-6044-DA47-AAB0-D4AB90FB70ED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 rot="10800000" flipV="1">
            <a:off x="3487058" y="4100561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icon here or delete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1985880-543B-AF4A-9B5F-DE68230C41B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 rot="10800000" flipV="1">
            <a:off x="3487058" y="5025009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icon here or delete</a:t>
            </a:r>
          </a:p>
        </p:txBody>
      </p:sp>
    </p:spTree>
    <p:extLst>
      <p:ext uri="{BB962C8B-B14F-4D97-AF65-F5344CB8AC3E}">
        <p14:creationId xmlns:p14="http://schemas.microsoft.com/office/powerpoint/2010/main" val="2426375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2184">
          <p15:clr>
            <a:srgbClr val="FBAE40"/>
          </p15:clr>
        </p15:guide>
        <p15:guide id="3" orient="horz" pos="648">
          <p15:clr>
            <a:srgbClr val="FBAE40"/>
          </p15:clr>
        </p15:guide>
        <p15:guide id="4" pos="2568">
          <p15:clr>
            <a:srgbClr val="FBAE40"/>
          </p15:clr>
        </p15:guide>
        <p15:guide id="5" pos="2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13E16A-0B74-5F4D-8696-64237D273DF5}"/>
              </a:ext>
            </a:extLst>
          </p:cNvPr>
          <p:cNvSpPr/>
          <p:nvPr userDrawn="1"/>
        </p:nvSpPr>
        <p:spPr>
          <a:xfrm>
            <a:off x="-1" y="5524501"/>
            <a:ext cx="12192001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AA1349-AAC0-9142-B4AA-F1F1CC5B25A7}"/>
              </a:ext>
            </a:extLst>
          </p:cNvPr>
          <p:cNvSpPr/>
          <p:nvPr userDrawn="1"/>
        </p:nvSpPr>
        <p:spPr>
          <a:xfrm>
            <a:off x="0" y="0"/>
            <a:ext cx="12192001" cy="5524501"/>
          </a:xfrm>
          <a:prstGeom prst="rect">
            <a:avLst/>
          </a:prstGeom>
          <a:solidFill>
            <a:srgbClr val="E4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F3146-A838-8A4B-8237-B11E50AB3BD6}"/>
              </a:ext>
            </a:extLst>
          </p:cNvPr>
          <p:cNvSpPr/>
          <p:nvPr userDrawn="1"/>
        </p:nvSpPr>
        <p:spPr>
          <a:xfrm>
            <a:off x="790831" y="3781168"/>
            <a:ext cx="1000898" cy="160637"/>
          </a:xfrm>
          <a:prstGeom prst="rect">
            <a:avLst/>
          </a:prstGeom>
          <a:solidFill>
            <a:srgbClr val="5E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E3E988D-C5B5-F94C-8DDA-8EA9BE4649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0832" y="993381"/>
            <a:ext cx="8834431" cy="25853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SECTION TITLE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B7E8172-D72B-3345-B694-874B5A589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829" y="4204152"/>
            <a:ext cx="8834431" cy="9520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the subtitle of the section.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681F-672F-D045-BDE9-96B7A2B549E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54323" y="6022069"/>
            <a:ext cx="10634906" cy="338364"/>
          </a:xfrm>
        </p:spPr>
        <p:txBody>
          <a:bodyPr/>
          <a:lstStyle/>
          <a:p>
            <a:r>
              <a:rPr lang="en-US" dirty="0"/>
              <a:t>Click Insert&gt;Header &amp; Footer&gt; Fixed&gt; change this text to the title of your presentation and click Apply to 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BCAE9-ED82-9A4D-908C-1B8A9542A4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90829" y="6022069"/>
            <a:ext cx="651882" cy="338364"/>
          </a:xfrm>
        </p:spPr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03328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931488-95AF-1A4A-B82F-0A48F2962661}"/>
              </a:ext>
            </a:extLst>
          </p:cNvPr>
          <p:cNvSpPr/>
          <p:nvPr userDrawn="1"/>
        </p:nvSpPr>
        <p:spPr>
          <a:xfrm>
            <a:off x="0" y="1"/>
            <a:ext cx="12183739" cy="6857999"/>
          </a:xfrm>
          <a:prstGeom prst="rect">
            <a:avLst/>
          </a:prstGeom>
          <a:solidFill>
            <a:srgbClr val="E4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B8DFA8-8FA4-6948-8067-CA6AFA2DE9AB}"/>
              </a:ext>
            </a:extLst>
          </p:cNvPr>
          <p:cNvSpPr/>
          <p:nvPr userDrawn="1"/>
        </p:nvSpPr>
        <p:spPr>
          <a:xfrm>
            <a:off x="792778" y="4390683"/>
            <a:ext cx="1000898" cy="160637"/>
          </a:xfrm>
          <a:prstGeom prst="rect">
            <a:avLst/>
          </a:prstGeom>
          <a:solidFill>
            <a:srgbClr val="5E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E6E7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35CFD-33DC-4E43-B823-0D5351AE3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778" y="1516063"/>
            <a:ext cx="5559036" cy="25853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SUB-SECTION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63C58A-72EC-E844-95EE-F0B6BF91B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830" y="4840617"/>
            <a:ext cx="5559036" cy="9520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the subtitle of the sub-section.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898946-1EF9-4B4C-AD51-3EF876E9BED5}"/>
              </a:ext>
            </a:extLst>
          </p:cNvPr>
          <p:cNvSpPr/>
          <p:nvPr userDrawn="1"/>
        </p:nvSpPr>
        <p:spPr>
          <a:xfrm>
            <a:off x="6981713" y="0"/>
            <a:ext cx="5210287" cy="6858000"/>
          </a:xfrm>
          <a:prstGeom prst="rect">
            <a:avLst/>
          </a:prstGeom>
          <a:solidFill>
            <a:srgbClr val="E4E5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B7E65DD-B01A-EA42-AED4-5AA8201FDF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62327" y="-1"/>
            <a:ext cx="5210287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5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A6729-B65F-314B-907F-E342673F3D5F}"/>
              </a:ext>
            </a:extLst>
          </p:cNvPr>
          <p:cNvSpPr/>
          <p:nvPr userDrawn="1"/>
        </p:nvSpPr>
        <p:spPr>
          <a:xfrm>
            <a:off x="-1" y="0"/>
            <a:ext cx="12192001" cy="6188765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675E7-C4AA-5A49-A313-F224709D2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751"/>
            <a:ext cx="10515600" cy="10798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EF38A2-E8DF-9E4A-8268-661561A58598}"/>
              </a:ext>
            </a:extLst>
          </p:cNvPr>
          <p:cNvSpPr/>
          <p:nvPr userDrawn="1"/>
        </p:nvSpPr>
        <p:spPr>
          <a:xfrm>
            <a:off x="838199" y="1299933"/>
            <a:ext cx="541281" cy="79896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DCFDCB-6D96-5A4C-A8D7-DB60518DC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1531213"/>
            <a:ext cx="10855299" cy="4411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16DF0-8B9E-0241-818E-3D3AD1CA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Steering Committee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DEDFA-16F0-E14A-957A-02FF45A2E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1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F28C-DC7C-5F4E-9F29-328E1BE9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Click Insert&gt;Header &amp; Footer&gt; Fixed&gt; change this text to the title of your presentation and click Apply to All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C95AB-5E0C-504A-ADB8-92DE840775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0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1CEAE7-9FBD-FD4F-8149-0A042CE39ADA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B438FF5-F417-6444-BFEA-348528AE0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682388"/>
            <a:ext cx="8382406" cy="52606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D03862-315E-4F4F-84F5-FD8335BA58B1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E9D3C13-29FB-9940-B888-BA4363B45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B2DC1A7-3F3E-374E-9AA3-817C00895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110962"/>
            <a:ext cx="2867648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563BD-0ED1-5447-85DF-FFC06E5452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Click Insert&gt;Header &amp; Footer&gt; Fixed&gt; change this text to the title of your presentation and click Apply to All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3C5A5-5921-AC4E-8492-400D6156F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5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54BFA5-C693-4A4C-93EB-1A16A08F3BD1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FA22D-CD4F-6B4D-BC3F-124882D5E4A4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5EE0720-A6D6-A748-B7D9-DAF0FD9A4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1531213"/>
            <a:ext cx="8382406" cy="4411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4EF87E8-B846-0B46-82D8-CDF1C7F55D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0" y="110961"/>
            <a:ext cx="2867648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TITLE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BAE26F7-6E1C-8D40-B54E-2C241ECD84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F7DE7-296D-244A-89E7-2AA0C67CE7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Click Insert&gt;Header &amp; Footer&gt; Fixed&gt; change this text to the title of your presentation and click Apply to All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4569A2-7F3E-0A4A-8AA9-1DB7FED9C6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2B8DE-9B02-9E44-B60B-F135465649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1092" y="0"/>
            <a:ext cx="8382406" cy="1124999"/>
          </a:xfrm>
        </p:spPr>
        <p:txBody>
          <a:bodyPr anchor="b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61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0A0AD6-1446-BE4D-AB82-640671EF75E3}"/>
              </a:ext>
            </a:extLst>
          </p:cNvPr>
          <p:cNvSpPr/>
          <p:nvPr userDrawn="1"/>
        </p:nvSpPr>
        <p:spPr>
          <a:xfrm>
            <a:off x="0" y="6403565"/>
            <a:ext cx="10883615" cy="454435"/>
          </a:xfrm>
          <a:prstGeom prst="rect">
            <a:avLst/>
          </a:prstGeom>
          <a:solidFill>
            <a:srgbClr val="ED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A4C3FA1-486C-A747-BE00-44510B019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308" y="6481865"/>
            <a:ext cx="9502312" cy="297835"/>
          </a:xfrm>
          <a:prstGeom prst="rect">
            <a:avLst/>
          </a:prstGeom>
        </p:spPr>
        <p:txBody>
          <a:bodyPr anchor="ctr"/>
          <a:lstStyle>
            <a:lvl1pPr algn="l">
              <a:defRPr sz="14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Insert&gt;Header &amp; Footer&gt; Fixed&gt; change this text to the title of your presentation and click Apply to All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CB40FC-D282-8F43-B0D5-DDFE0336C9A3}"/>
              </a:ext>
            </a:extLst>
          </p:cNvPr>
          <p:cNvSpPr/>
          <p:nvPr userDrawn="1"/>
        </p:nvSpPr>
        <p:spPr>
          <a:xfrm>
            <a:off x="0" y="-180524"/>
            <a:ext cx="12192000" cy="6405374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22548-5EFE-EF4B-A3EC-259A1CF4C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437" y="6461600"/>
            <a:ext cx="651882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fld id="{FC1D1ACA-FB83-934A-8F4B-0DD1CC60E8BD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F10D6-881C-7A42-9C34-70C214D49647}"/>
              </a:ext>
            </a:extLst>
          </p:cNvPr>
          <p:cNvSpPr/>
          <p:nvPr userDrawn="1"/>
        </p:nvSpPr>
        <p:spPr>
          <a:xfrm>
            <a:off x="838199" y="1299933"/>
            <a:ext cx="541281" cy="79896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BC379EB2-1AF7-5D4C-8563-CA107F9A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809"/>
            <a:ext cx="10638089" cy="96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3F42A-31F1-2D4C-8FA7-83D03FB8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78727"/>
            <a:ext cx="106380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14786B-EBEB-FD40-AB7D-A9F81DA62A50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379962" y="6392250"/>
            <a:ext cx="1835604" cy="4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90" r:id="rId6"/>
    <p:sldLayoutId id="2147483684" r:id="rId7"/>
    <p:sldLayoutId id="2147483686" r:id="rId8"/>
    <p:sldLayoutId id="2147483689" r:id="rId9"/>
    <p:sldLayoutId id="2147483786" r:id="rId10"/>
    <p:sldLayoutId id="2147483784" r:id="rId11"/>
    <p:sldLayoutId id="2147483785" r:id="rId12"/>
    <p:sldLayoutId id="2147483782" r:id="rId13"/>
    <p:sldLayoutId id="2147483788" r:id="rId14"/>
    <p:sldLayoutId id="2147483789" r:id="rId15"/>
    <p:sldLayoutId id="2147483783" r:id="rId16"/>
    <p:sldLayoutId id="2147483781" r:id="rId17"/>
    <p:sldLayoutId id="2147483685" r:id="rId18"/>
    <p:sldLayoutId id="2147483683" r:id="rId19"/>
    <p:sldLayoutId id="2147483780" r:id="rId20"/>
    <p:sldLayoutId id="2147483787" r:id="rId21"/>
    <p:sldLayoutId id="2147483693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lang="en-US" sz="2000" b="0" i="0" kern="1200" dirty="0" smtClean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lang="en-US" sz="1800" b="0" i="0" kern="1200" dirty="0" smtClean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lang="en-US" sz="1800" b="0" i="0" kern="1200" dirty="0" smtClean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lang="en-US" sz="1600" b="0" i="0" kern="1200" dirty="0" smtClean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lang="en-US" sz="1600" b="0" i="0" kern="1200" dirty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A387C1-FDF9-6D4F-97FE-A87C9A5387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993" y="363795"/>
            <a:ext cx="10917262" cy="3716592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</a:pPr>
            <a:r>
              <a:rPr lang="bs-Latn-BA" sz="3000" dirty="0" smtClean="0">
                <a:solidFill>
                  <a:schemeClr val="tx1">
                    <a:lumMod val="50000"/>
                  </a:schemeClr>
                </a:solidFill>
              </a:rPr>
              <a:t>IPA </a:t>
            </a:r>
            <a:r>
              <a:rPr lang="bs-Latn-BA" sz="3000" dirty="0">
                <a:solidFill>
                  <a:schemeClr val="tx1">
                    <a:lumMod val="50000"/>
                  </a:schemeClr>
                </a:solidFill>
              </a:rPr>
              <a:t>projekt: </a:t>
            </a:r>
            <a:r>
              <a:rPr lang="bs-Latn-BA" sz="3000" dirty="0" smtClean="0">
                <a:solidFill>
                  <a:schemeClr val="tx1">
                    <a:lumMod val="50000"/>
                  </a:schemeClr>
                </a:solidFill>
              </a:rPr>
              <a:t>„</a:t>
            </a: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sr-Cyrl-BA" sz="3000" dirty="0" smtClean="0">
                <a:solidFill>
                  <a:schemeClr val="tx1">
                    <a:lumMod val="50000"/>
                  </a:schemeClr>
                </a:solidFill>
              </a:rPr>
              <a:t>А</a:t>
            </a: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</a:rPr>
              <a:t>STAVAK </a:t>
            </a:r>
            <a:r>
              <a:rPr lang="bs-Latn-BA" sz="3000" dirty="0" smtClean="0">
                <a:solidFill>
                  <a:schemeClr val="tx1">
                    <a:lumMod val="50000"/>
                  </a:schemeClr>
                </a:solidFill>
              </a:rPr>
              <a:t>PODRŠK</a:t>
            </a: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bs-Latn-BA" sz="3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bs-Latn-BA" sz="3000" dirty="0">
                <a:solidFill>
                  <a:schemeClr val="tx1">
                    <a:lumMod val="50000"/>
                  </a:schemeClr>
                </a:solidFill>
              </a:rPr>
              <a:t>UPRAVLJANJU JAVNIM FINANSIJAMA U </a:t>
            </a:r>
            <a:r>
              <a:rPr lang="bs-Latn-BA" sz="3000" dirty="0" smtClean="0">
                <a:solidFill>
                  <a:schemeClr val="tx1">
                    <a:lumMod val="50000"/>
                  </a:schemeClr>
                </a:solidFill>
              </a:rPr>
              <a:t>BIH“</a:t>
            </a:r>
            <a:endParaRPr lang="en-GB" sz="3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lnSpc>
                <a:spcPct val="160000"/>
              </a:lnSpc>
            </a:pPr>
            <a:endParaRPr lang="en-GB" sz="3000" dirty="0" smtClean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E3BB6-242C-A240-9107-EDE062FB5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828" y="4737068"/>
            <a:ext cx="5777120" cy="877151"/>
          </a:xfrm>
        </p:spPr>
        <p:txBody>
          <a:bodyPr>
            <a:normAutofit fontScale="92500"/>
          </a:bodyPr>
          <a:lstStyle/>
          <a:p>
            <a:r>
              <a:rPr lang="bs-Latn-BA" sz="2000" b="1" i="1" dirty="0" smtClean="0">
                <a:solidFill>
                  <a:schemeClr val="tx1">
                    <a:lumMod val="50000"/>
                  </a:schemeClr>
                </a:solidFill>
              </a:rPr>
              <a:t>Teslić, 16.02.2022 godine</a:t>
            </a:r>
          </a:p>
          <a:p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Brankica </a:t>
            </a:r>
            <a:r>
              <a:rPr lang="en-GB" sz="2000" b="1" i="1" dirty="0" err="1">
                <a:solidFill>
                  <a:schemeClr val="tx1">
                    <a:lumMod val="50000"/>
                  </a:schemeClr>
                </a:solidFill>
              </a:rPr>
              <a:t>Lenić</a:t>
            </a:r>
            <a:r>
              <a:rPr lang="en-GB" sz="2000" b="1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2000" b="1" i="1" dirty="0" err="1" smtClean="0">
                <a:solidFill>
                  <a:schemeClr val="tx1">
                    <a:lumMod val="50000"/>
                  </a:schemeClr>
                </a:solidFill>
              </a:rPr>
              <a:t>Ključni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b="1" i="1" dirty="0" err="1" smtClean="0">
                <a:solidFill>
                  <a:schemeClr val="tx1">
                    <a:lumMod val="50000"/>
                  </a:schemeClr>
                </a:solidFill>
              </a:rPr>
              <a:t>ekspert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b="1" i="1" dirty="0" err="1" smtClean="0">
                <a:solidFill>
                  <a:schemeClr val="tx1">
                    <a:lumMod val="50000"/>
                  </a:schemeClr>
                </a:solidFill>
              </a:rPr>
              <a:t>za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RS </a:t>
            </a:r>
            <a:r>
              <a:rPr lang="bs-Latn-BA" sz="2000" b="1" i="1" dirty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BD </a:t>
            </a:r>
            <a:r>
              <a:rPr lang="en-GB" sz="2000" b="1" i="1" dirty="0" err="1" smtClean="0">
                <a:solidFill>
                  <a:schemeClr val="tx1">
                    <a:lumMod val="50000"/>
                  </a:schemeClr>
                </a:solidFill>
              </a:rPr>
              <a:t>BiH</a:t>
            </a:r>
            <a:endParaRPr lang="bs-Latn-BA" sz="20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F565D-0EB5-4EFB-815B-BE924B8DFA3B}"/>
              </a:ext>
            </a:extLst>
          </p:cNvPr>
          <p:cNvSpPr txBox="1"/>
          <p:nvPr/>
        </p:nvSpPr>
        <p:spPr>
          <a:xfrm>
            <a:off x="7684851" y="5843370"/>
            <a:ext cx="256810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This project is funded by  The European Union</a:t>
            </a:r>
            <a:endParaRPr lang="de-AT" sz="2400" b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A63DE7-9FEF-6E4B-8AB7-201EEE12FA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41" y="5766436"/>
            <a:ext cx="1187450" cy="7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28" y="5687778"/>
            <a:ext cx="3122971" cy="13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6A6B-D3ED-3940-A5C2-D3BB058C6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92365"/>
            <a:ext cx="10515600" cy="15971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GB" sz="3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>IV </a:t>
            </a:r>
            <a:r>
              <a:rPr lang="en-GB" sz="3600" dirty="0" err="1" smtClean="0">
                <a:solidFill>
                  <a:schemeClr val="tx1">
                    <a:lumMod val="50000"/>
                  </a:schemeClr>
                </a:solidFill>
              </a:rPr>
              <a:t>Osnovne</a:t>
            </a: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600" smtClean="0">
                <a:solidFill>
                  <a:schemeClr val="tx1">
                    <a:lumMod val="50000"/>
                  </a:schemeClr>
                </a:solidFill>
              </a:rPr>
              <a:t>informacije </a:t>
            </a:r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>o </a:t>
            </a:r>
            <a:r>
              <a:rPr lang="en-GB" sz="3600" dirty="0" err="1">
                <a:solidFill>
                  <a:schemeClr val="tx1">
                    <a:lumMod val="50000"/>
                  </a:schemeClr>
                </a:solidFill>
              </a:rPr>
              <a:t>programskom</a:t>
            </a:r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tx1">
                    <a:lumMod val="50000"/>
                  </a:schemeClr>
                </a:solidFill>
              </a:rPr>
              <a:t>budžetiranju</a:t>
            </a: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rgbClr val="080808"/>
                </a:solidFill>
              </a:rPr>
              <a:t/>
            </a:r>
            <a:br>
              <a:rPr lang="en-GB" dirty="0" smtClean="0">
                <a:solidFill>
                  <a:srgbClr val="080808"/>
                </a:solidFill>
              </a:rPr>
            </a:br>
            <a:r>
              <a:rPr lang="bs-Latn-BA" sz="2000" dirty="0" smtClean="0">
                <a:solidFill>
                  <a:srgbClr val="080808"/>
                </a:solidFill>
              </a:rPr>
              <a:t>MODEL </a:t>
            </a:r>
            <a:r>
              <a:rPr lang="en-GB" sz="2000" dirty="0" smtClean="0">
                <a:solidFill>
                  <a:srgbClr val="080808"/>
                </a:solidFill>
              </a:rPr>
              <a:t>PROGRAMSKE STRUKTURE IZABRAN OD STRANE REPUBLIKE SRPSKE</a:t>
            </a:r>
            <a:endParaRPr lang="x-none" sz="2000" dirty="0">
              <a:solidFill>
                <a:srgbClr val="080808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05FB7-03A7-4645-9D51-051F0929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„NASTAVAK PODRŠKE UPRAVLJANJU JAVNIM FINANSIJAMA U BIH“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35B53-AF7A-3349-BA10-607D58895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10</a:t>
            </a:fld>
            <a:r>
              <a:rPr lang="en-US"/>
              <a:t> |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8BAA39-0D8E-124A-BC86-571C3F69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24" y="1709728"/>
            <a:ext cx="10277312" cy="4239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282" y="5628025"/>
            <a:ext cx="3121423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57BE-A1F3-5E4F-84AB-26F2DE23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50293"/>
          </a:xfrm>
        </p:spPr>
        <p:txBody>
          <a:bodyPr/>
          <a:lstStyle/>
          <a:p>
            <a:r>
              <a:rPr lang="en-US" altLang="lt-LT" dirty="0" smtClean="0">
                <a:solidFill>
                  <a:srgbClr val="080808"/>
                </a:solidFill>
              </a:rPr>
              <a:t>PROGRAM</a:t>
            </a:r>
            <a:r>
              <a:rPr lang="sr-Latn-RS" altLang="lt-LT" dirty="0" smtClean="0">
                <a:solidFill>
                  <a:srgbClr val="080808"/>
                </a:solidFill>
              </a:rPr>
              <a:t>SKI</a:t>
            </a:r>
            <a:r>
              <a:rPr lang="en-US" altLang="lt-LT" dirty="0" smtClean="0">
                <a:solidFill>
                  <a:srgbClr val="080808"/>
                </a:solidFill>
              </a:rPr>
              <a:t> BUD</a:t>
            </a:r>
            <a:r>
              <a:rPr lang="sr-Latn-RS" altLang="lt-LT" dirty="0" smtClean="0">
                <a:solidFill>
                  <a:srgbClr val="080808"/>
                </a:solidFill>
              </a:rPr>
              <a:t>Ž</a:t>
            </a:r>
            <a:r>
              <a:rPr lang="en-US" altLang="lt-LT" dirty="0" smtClean="0">
                <a:solidFill>
                  <a:srgbClr val="080808"/>
                </a:solidFill>
              </a:rPr>
              <a:t>ET  </a:t>
            </a:r>
            <a:r>
              <a:rPr lang="en-US" altLang="lt-LT" i="1" dirty="0" err="1">
                <a:solidFill>
                  <a:srgbClr val="080808"/>
                </a:solidFill>
              </a:rPr>
              <a:t>vs</a:t>
            </a:r>
            <a:r>
              <a:rPr lang="en-US" altLang="lt-LT" dirty="0">
                <a:solidFill>
                  <a:srgbClr val="080808"/>
                </a:solidFill>
              </a:rPr>
              <a:t> </a:t>
            </a:r>
            <a:r>
              <a:rPr lang="x-none" smtClean="0">
                <a:solidFill>
                  <a:srgbClr val="080808"/>
                </a:solidFill>
              </a:rPr>
              <a:t>TRADI</a:t>
            </a:r>
            <a:r>
              <a:rPr lang="sr-Latn-RS" dirty="0" smtClean="0">
                <a:solidFill>
                  <a:srgbClr val="080808"/>
                </a:solidFill>
              </a:rPr>
              <a:t>C</a:t>
            </a:r>
            <a:r>
              <a:rPr lang="x-none" smtClean="0">
                <a:solidFill>
                  <a:srgbClr val="080808"/>
                </a:solidFill>
              </a:rPr>
              <a:t>IONAL</a:t>
            </a:r>
            <a:r>
              <a:rPr lang="sr-Latn-RS" dirty="0" smtClean="0">
                <a:solidFill>
                  <a:srgbClr val="080808"/>
                </a:solidFill>
              </a:rPr>
              <a:t>AN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(2)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D4518-D43B-E445-8B6E-39E6C941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„NASTAVAK PODRŠKE UPRAVLJANJU JAVNIM FINANSIJAMA U BIH“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89524-32A7-9A4C-9306-7E71C03A4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11</a:t>
            </a:fld>
            <a:r>
              <a:rPr lang="en-US"/>
              <a:t> |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FFBD1F-50FA-2246-B616-F2D89421D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22196"/>
              </p:ext>
            </p:extLst>
          </p:nvPr>
        </p:nvGraphicFramePr>
        <p:xfrm>
          <a:off x="13853" y="581121"/>
          <a:ext cx="12178147" cy="658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724">
                  <a:extLst>
                    <a:ext uri="{9D8B030D-6E8A-4147-A177-3AD203B41FA5}">
                      <a16:colId xmlns:a16="http://schemas.microsoft.com/office/drawing/2014/main" val="1836723892"/>
                    </a:ext>
                  </a:extLst>
                </a:gridCol>
                <a:gridCol w="5047054">
                  <a:extLst>
                    <a:ext uri="{9D8B030D-6E8A-4147-A177-3AD203B41FA5}">
                      <a16:colId xmlns:a16="http://schemas.microsoft.com/office/drawing/2014/main" val="4249409856"/>
                    </a:ext>
                  </a:extLst>
                </a:gridCol>
                <a:gridCol w="5472369">
                  <a:extLst>
                    <a:ext uri="{9D8B030D-6E8A-4147-A177-3AD203B41FA5}">
                      <a16:colId xmlns:a16="http://schemas.microsoft.com/office/drawing/2014/main" val="2024561686"/>
                    </a:ext>
                  </a:extLst>
                </a:gridCol>
              </a:tblGrid>
              <a:tr h="653281">
                <a:tc>
                  <a:txBody>
                    <a:bodyPr/>
                    <a:lstStyle/>
                    <a:p>
                      <a:endParaRPr lang="x-none" sz="18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smtClean="0">
                          <a:solidFill>
                            <a:srgbClr val="080808"/>
                          </a:solidFill>
                        </a:rPr>
                        <a:t>TRADI</a:t>
                      </a:r>
                      <a:r>
                        <a:rPr lang="sr-Latn-RS" sz="1800" dirty="0" smtClean="0">
                          <a:solidFill>
                            <a:srgbClr val="080808"/>
                          </a:solidFill>
                        </a:rPr>
                        <a:t>C</a:t>
                      </a:r>
                      <a:r>
                        <a:rPr lang="x-none" sz="1800" smtClean="0">
                          <a:solidFill>
                            <a:srgbClr val="080808"/>
                          </a:solidFill>
                        </a:rPr>
                        <a:t>IONAL</a:t>
                      </a:r>
                      <a:r>
                        <a:rPr lang="sr-Latn-RS" sz="1800" dirty="0" smtClean="0">
                          <a:solidFill>
                            <a:srgbClr val="080808"/>
                          </a:solidFill>
                        </a:rPr>
                        <a:t>AN</a:t>
                      </a:r>
                      <a:r>
                        <a:rPr lang="x-none" sz="1800" smtClean="0">
                          <a:solidFill>
                            <a:srgbClr val="080808"/>
                          </a:solidFill>
                        </a:rPr>
                        <a:t> “</a:t>
                      </a:r>
                      <a:r>
                        <a:rPr lang="sr-Latn-RS" sz="1800" dirty="0" smtClean="0">
                          <a:solidFill>
                            <a:srgbClr val="080808"/>
                          </a:solidFill>
                        </a:rPr>
                        <a:t>LINIJSKI</a:t>
                      </a:r>
                      <a:r>
                        <a:rPr lang="en-GB" sz="1800" dirty="0" smtClean="0">
                          <a:solidFill>
                            <a:srgbClr val="080808"/>
                          </a:solidFill>
                        </a:rPr>
                        <a:t>” </a:t>
                      </a:r>
                      <a:r>
                        <a:rPr lang="x-none" sz="1800" smtClean="0">
                          <a:solidFill>
                            <a:srgbClr val="080808"/>
                          </a:solidFill>
                        </a:rPr>
                        <a:t>BUD</a:t>
                      </a:r>
                      <a:r>
                        <a:rPr lang="sr-Latn-RS" sz="1800" dirty="0" smtClean="0">
                          <a:solidFill>
                            <a:srgbClr val="080808"/>
                          </a:solidFill>
                        </a:rPr>
                        <a:t>Ž</a:t>
                      </a:r>
                      <a:r>
                        <a:rPr lang="x-none" sz="1800" smtClean="0">
                          <a:solidFill>
                            <a:srgbClr val="080808"/>
                          </a:solidFill>
                        </a:rPr>
                        <a:t>ET </a:t>
                      </a:r>
                      <a:endParaRPr lang="x-none" sz="1800" dirty="0">
                        <a:solidFill>
                          <a:srgbClr val="080808"/>
                        </a:solidFill>
                      </a:endParaRPr>
                    </a:p>
                    <a:p>
                      <a:pPr algn="ctr"/>
                      <a:r>
                        <a:rPr lang="x-none" sz="1800" smtClean="0">
                          <a:solidFill>
                            <a:srgbClr val="080808"/>
                          </a:solidFill>
                        </a:rPr>
                        <a:t>(</a:t>
                      </a:r>
                      <a:r>
                        <a:rPr lang="sr-Latn-RS" sz="1800" dirty="0" smtClean="0">
                          <a:solidFill>
                            <a:srgbClr val="080808"/>
                          </a:solidFill>
                        </a:rPr>
                        <a:t>ekonomska klasifikacija</a:t>
                      </a:r>
                      <a:r>
                        <a:rPr lang="x-none" sz="1800" smtClean="0">
                          <a:solidFill>
                            <a:srgbClr val="080808"/>
                          </a:solidFill>
                        </a:rPr>
                        <a:t>)</a:t>
                      </a:r>
                      <a:endParaRPr lang="x-none" sz="1800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>
                          <a:solidFill>
                            <a:srgbClr val="080808"/>
                          </a:solidFill>
                        </a:rPr>
                        <a:t>PROGRAM</a:t>
                      </a:r>
                      <a:r>
                        <a:rPr lang="sr-Latn-RS" sz="1800" dirty="0" smtClean="0">
                          <a:solidFill>
                            <a:srgbClr val="080808"/>
                          </a:solidFill>
                        </a:rPr>
                        <a:t>SKI</a:t>
                      </a:r>
                      <a:r>
                        <a:rPr lang="x-none" sz="1800" dirty="0" smtClean="0">
                          <a:solidFill>
                            <a:srgbClr val="080808"/>
                          </a:solidFill>
                        </a:rPr>
                        <a:t> BUD</a:t>
                      </a:r>
                      <a:r>
                        <a:rPr lang="sr-Latn-RS" sz="1800" dirty="0" smtClean="0">
                          <a:solidFill>
                            <a:srgbClr val="080808"/>
                          </a:solidFill>
                        </a:rPr>
                        <a:t>Ž</a:t>
                      </a:r>
                      <a:r>
                        <a:rPr lang="x-none" sz="1800" dirty="0" smtClean="0">
                          <a:solidFill>
                            <a:srgbClr val="080808"/>
                          </a:solidFill>
                        </a:rPr>
                        <a:t>ET</a:t>
                      </a:r>
                      <a:endParaRPr lang="x-none" sz="1800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192650"/>
                  </a:ext>
                </a:extLst>
              </a:tr>
              <a:tr h="670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i="1" dirty="0" smtClean="0">
                          <a:solidFill>
                            <a:srgbClr val="080808"/>
                          </a:solidFill>
                        </a:rPr>
                        <a:t>Prednosti</a:t>
                      </a:r>
                      <a:endParaRPr lang="en-GB" sz="1800" b="1" i="1" dirty="0">
                        <a:solidFill>
                          <a:srgbClr val="080808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Wingdings" pitchFamily="2" charset="2"/>
                        <a:buNone/>
                      </a:pP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Razumljivo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i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jednostavno</a:t>
                      </a:r>
                      <a:endParaRPr lang="en-GB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sr-Latn-RS" b="1" i="1" dirty="0" smtClean="0">
                          <a:solidFill>
                            <a:srgbClr val="080808"/>
                          </a:solidFill>
                        </a:rPr>
                        <a:t>Usmjereno</a:t>
                      </a:r>
                      <a:r>
                        <a:rPr lang="sr-Latn-RS" b="1" i="1" baseline="0" dirty="0" smtClean="0">
                          <a:solidFill>
                            <a:srgbClr val="080808"/>
                          </a:solidFill>
                        </a:rPr>
                        <a:t> finansiranje</a:t>
                      </a:r>
                      <a:r>
                        <a:rPr lang="en-GB" b="0" i="1" dirty="0" smtClean="0">
                          <a:solidFill>
                            <a:srgbClr val="080808"/>
                          </a:solidFill>
                        </a:rPr>
                        <a:t>: </a:t>
                      </a:r>
                      <a:r>
                        <a:rPr lang="sr-Latn-RS" b="0" i="1" dirty="0" smtClean="0">
                          <a:solidFill>
                            <a:srgbClr val="080808"/>
                          </a:solidFill>
                        </a:rPr>
                        <a:t>utrošena</a:t>
                      </a:r>
                      <a:r>
                        <a:rPr lang="sr-Latn-RS" b="0" i="1" baseline="0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sr-Latn-RS" b="0" i="1" dirty="0" smtClean="0">
                          <a:solidFill>
                            <a:srgbClr val="080808"/>
                          </a:solidFill>
                        </a:rPr>
                        <a:t>sredstva su direktno</a:t>
                      </a:r>
                      <a:r>
                        <a:rPr lang="sr-Latn-RS" b="0" i="1" baseline="0" dirty="0" smtClean="0">
                          <a:solidFill>
                            <a:srgbClr val="080808"/>
                          </a:solidFill>
                        </a:rPr>
                        <a:t> povezana sa ciljevima programa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917165"/>
                  </a:ext>
                </a:extLst>
              </a:tr>
              <a:tr h="699292">
                <a:tc>
                  <a:txBody>
                    <a:bodyPr/>
                    <a:lstStyle/>
                    <a:p>
                      <a:endParaRPr lang="x-none" sz="18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Wingdings" pitchFamily="2" charset="2"/>
                        <a:buNone/>
                      </a:pPr>
                      <a:r>
                        <a:rPr lang="pl-PL" dirty="0" smtClean="0">
                          <a:solidFill>
                            <a:srgbClr val="080808"/>
                          </a:solidFill>
                        </a:rPr>
                        <a:t>Lako se podešava brisanjem ili dodavanjem jedne stavke na listu</a:t>
                      </a:r>
                      <a:endParaRPr lang="en-GB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1800" b="1" i="1" kern="1200" dirty="0" err="1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Fle</a:t>
                      </a:r>
                      <a:r>
                        <a:rPr lang="sr-Latn-RS" sz="1800" b="1" i="1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ksibilnost</a:t>
                      </a:r>
                      <a:r>
                        <a:rPr lang="en-GB" sz="1800" b="1" i="1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800" b="0" i="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u </a:t>
                      </a:r>
                      <a:r>
                        <a:rPr lang="en-GB" sz="1800" b="0" i="0" kern="1200" dirty="0" err="1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operativnom</a:t>
                      </a:r>
                      <a:r>
                        <a:rPr lang="en-GB" sz="1800" b="0" i="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upravljanju</a:t>
                      </a:r>
                      <a:r>
                        <a:rPr lang="en-GB" sz="1800" b="0" i="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GB" sz="1800" b="0" i="0" kern="1200" dirty="0" err="1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cilju</a:t>
                      </a:r>
                      <a:r>
                        <a:rPr lang="en-GB" sz="1800" b="0" i="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postizanja</a:t>
                      </a:r>
                      <a:r>
                        <a:rPr lang="en-GB" sz="1800" b="0" i="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ciljeva</a:t>
                      </a:r>
                      <a:r>
                        <a:rPr lang="en-GB" sz="1800" b="0" i="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javne</a:t>
                      </a:r>
                      <a:r>
                        <a:rPr lang="en-GB" sz="1800" b="0" i="0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politike</a:t>
                      </a:r>
                      <a:endParaRPr lang="en-GB" sz="1800" b="0" i="0" kern="1200" dirty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58454"/>
                  </a:ext>
                </a:extLst>
              </a:tr>
              <a:tr h="699292">
                <a:tc>
                  <a:txBody>
                    <a:bodyPr/>
                    <a:lstStyle/>
                    <a:p>
                      <a:endParaRPr lang="x-none" sz="18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Wingdings" pitchFamily="2" charset="2"/>
                        <a:buNone/>
                      </a:pP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Lako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se </a:t>
                      </a:r>
                      <a:r>
                        <a:rPr lang="sr-Latn-RS" dirty="0" smtClean="0">
                          <a:solidFill>
                            <a:srgbClr val="080808"/>
                          </a:solidFill>
                        </a:rPr>
                        <a:t>us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postavlja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sistem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kontrole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i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računovodstva</a:t>
                      </a:r>
                      <a:endParaRPr lang="en-GB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sr-Latn-RS" sz="1800" b="1" i="1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Uštede</a:t>
                      </a:r>
                      <a:r>
                        <a:rPr lang="en-GB" sz="1800" b="0" i="1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sr-Latn-RS" sz="1800" b="0" i="1" kern="120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odabir najefikasnijih</a:t>
                      </a:r>
                      <a:r>
                        <a:rPr lang="sr-Latn-RS" sz="1800" b="0" i="1" kern="1200" baseline="0" dirty="0" smtClean="0">
                          <a:solidFill>
                            <a:srgbClr val="080808"/>
                          </a:solidFill>
                          <a:latin typeface="+mn-lt"/>
                          <a:ea typeface="+mn-ea"/>
                          <a:cs typeface="+mn-cs"/>
                        </a:rPr>
                        <a:t> mjera za dostizanje ciljeva programa </a:t>
                      </a:r>
                      <a:endParaRPr lang="en-GB" sz="1800" b="0" i="0" kern="1200" dirty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61924"/>
                  </a:ext>
                </a:extLst>
              </a:tr>
              <a:tr h="653281">
                <a:tc>
                  <a:txBody>
                    <a:bodyPr/>
                    <a:lstStyle/>
                    <a:p>
                      <a:endParaRPr lang="x-none" sz="18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Wingdings" pitchFamily="2" charset="2"/>
                        <a:buNone/>
                      </a:pPr>
                      <a:r>
                        <a:rPr lang="pl-PL" dirty="0" smtClean="0">
                          <a:solidFill>
                            <a:srgbClr val="080808"/>
                          </a:solidFill>
                        </a:rPr>
                        <a:t>Lak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še</a:t>
                      </a:r>
                      <a:r>
                        <a:rPr lang="pl-PL" dirty="0" smtClean="0">
                          <a:solidFill>
                            <a:srgbClr val="080808"/>
                          </a:solidFill>
                        </a:rPr>
                        <a:t> se priprema</a:t>
                      </a:r>
                      <a:endParaRPr lang="en-GB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i="1" dirty="0" smtClean="0">
                          <a:solidFill>
                            <a:srgbClr val="080808"/>
                          </a:solidFill>
                        </a:rPr>
                        <a:t>Odgovornost</a:t>
                      </a:r>
                      <a:r>
                        <a:rPr lang="en-GB" b="1" i="1" dirty="0" smtClean="0">
                          <a:solidFill>
                            <a:srgbClr val="080808"/>
                          </a:solidFill>
                        </a:rPr>
                        <a:t>:</a:t>
                      </a:r>
                      <a:r>
                        <a:rPr lang="sr-Latn-RS" b="1" i="1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sr-Latn-RS" b="0" i="1" dirty="0" smtClean="0">
                          <a:solidFill>
                            <a:srgbClr val="080808"/>
                          </a:solidFill>
                        </a:rPr>
                        <a:t>raspodjela između budžetskih korisnika usklađena sa očekivanim rezultatima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301263"/>
                  </a:ext>
                </a:extLst>
              </a:tr>
              <a:tr h="1048493">
                <a:tc>
                  <a:txBody>
                    <a:bodyPr/>
                    <a:lstStyle/>
                    <a:p>
                      <a:endParaRPr lang="x-none" sz="18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Wingdings" pitchFamily="2" charset="2"/>
                        <a:buNone/>
                      </a:pPr>
                      <a:r>
                        <a:rPr lang="pl-PL" dirty="0" smtClean="0">
                          <a:solidFill>
                            <a:srgbClr val="080808"/>
                          </a:solidFill>
                        </a:rPr>
                        <a:t>Idealan alat za raspodjelu ograničenih resursa na mali broj aktivnosti</a:t>
                      </a:r>
                      <a:endParaRPr lang="en-GB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 err="1" smtClean="0">
                          <a:solidFill>
                            <a:srgbClr val="080808"/>
                          </a:solidFill>
                        </a:rPr>
                        <a:t>Transparen</a:t>
                      </a:r>
                      <a:r>
                        <a:rPr lang="sr-Latn-RS" b="1" i="1" dirty="0" smtClean="0">
                          <a:solidFill>
                            <a:srgbClr val="080808"/>
                          </a:solidFill>
                        </a:rPr>
                        <a:t>tnost</a:t>
                      </a:r>
                      <a:r>
                        <a:rPr lang="en-GB" b="1" dirty="0" smtClean="0">
                          <a:solidFill>
                            <a:srgbClr val="080808"/>
                          </a:solidFill>
                        </a:rPr>
                        <a:t>: </a:t>
                      </a:r>
                      <a:r>
                        <a:rPr lang="sr-Latn-RS" b="0" dirty="0" smtClean="0">
                          <a:solidFill>
                            <a:srgbClr val="080808"/>
                          </a:solidFill>
                        </a:rPr>
                        <a:t>dostupnost informacija o nefinansijskim rezultatima aktivnosti i ukupnim</a:t>
                      </a:r>
                      <a:r>
                        <a:rPr lang="sr-Latn-RS" b="0" baseline="0" dirty="0" smtClean="0">
                          <a:solidFill>
                            <a:srgbClr val="080808"/>
                          </a:solidFill>
                        </a:rPr>
                        <a:t> troškovima pružanja javnih usluga</a:t>
                      </a:r>
                      <a:endParaRPr lang="en-GB" b="0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14914"/>
                  </a:ext>
                </a:extLst>
              </a:tr>
              <a:tr h="373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i="1" dirty="0" smtClean="0">
                          <a:solidFill>
                            <a:srgbClr val="080808"/>
                          </a:solidFill>
                        </a:rPr>
                        <a:t>Nedostaci</a:t>
                      </a:r>
                      <a:r>
                        <a:rPr lang="en-GB" sz="1800" b="1" i="1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endParaRPr lang="en-GB" sz="1800" b="1" i="1" dirty="0">
                        <a:solidFill>
                          <a:srgbClr val="080808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Wingdings" pitchFamily="2" charset="2"/>
                        <a:buNone/>
                      </a:pP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Fokus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na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nabavke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,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ali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ne i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na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kvalitet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usluge</a:t>
                      </a:r>
                      <a:endParaRPr lang="en-GB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Wingdings" pitchFamily="2" charset="2"/>
                        <a:buNone/>
                      </a:pP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Mnogo</a:t>
                      </a:r>
                      <a:r>
                        <a:rPr lang="en-GB" baseline="0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rgbClr val="080808"/>
                          </a:solidFill>
                        </a:rPr>
                        <a:t>složenija</a:t>
                      </a:r>
                      <a:r>
                        <a:rPr lang="en-GB" baseline="0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rgbClr val="080808"/>
                          </a:solidFill>
                        </a:rPr>
                        <a:t>priprema</a:t>
                      </a:r>
                      <a:r>
                        <a:rPr lang="en-GB" baseline="0" dirty="0" smtClean="0">
                          <a:solidFill>
                            <a:srgbClr val="080808"/>
                          </a:solidFill>
                        </a:rPr>
                        <a:t> od </a:t>
                      </a:r>
                      <a:r>
                        <a:rPr lang="en-GB" baseline="0" dirty="0" err="1" smtClean="0">
                          <a:solidFill>
                            <a:srgbClr val="080808"/>
                          </a:solidFill>
                        </a:rPr>
                        <a:t>linijskog</a:t>
                      </a:r>
                      <a:r>
                        <a:rPr lang="en-GB" baseline="0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rgbClr val="080808"/>
                          </a:solidFill>
                        </a:rPr>
                        <a:t>budžeta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,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ako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se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pravilno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uradi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,</a:t>
                      </a:r>
                      <a:endParaRPr lang="en-GB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9168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endParaRPr lang="x-none" sz="18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Wingdings" pitchFamily="2" charset="2"/>
                        <a:buNone/>
                      </a:pP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Nefleksibilan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i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prekrut</a:t>
                      </a:r>
                      <a:endParaRPr lang="en-GB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Wingdings" pitchFamily="2" charset="2"/>
                        <a:buNone/>
                      </a:pP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Političari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ga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teže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prihvataju</a:t>
                      </a:r>
                      <a:endParaRPr lang="en-GB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688827"/>
                  </a:ext>
                </a:extLst>
              </a:tr>
              <a:tr h="653281">
                <a:tc>
                  <a:txBody>
                    <a:bodyPr/>
                    <a:lstStyle/>
                    <a:p>
                      <a:endParaRPr lang="x-none" sz="18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Wingdings" pitchFamily="2" charset="2"/>
                        <a:buNone/>
                      </a:pP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Linijski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izvještaji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nisu</a:t>
                      </a:r>
                      <a:r>
                        <a:rPr lang="en-GB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80808"/>
                          </a:solidFill>
                        </a:rPr>
                        <a:t>informativni</a:t>
                      </a:r>
                      <a:endParaRPr lang="en-GB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Wingdings" pitchFamily="2" charset="2"/>
                        <a:buNone/>
                      </a:pPr>
                      <a:r>
                        <a:rPr lang="bs-Latn-BA" dirty="0" smtClean="0">
                          <a:solidFill>
                            <a:srgbClr val="080808"/>
                          </a:solidFill>
                        </a:rPr>
                        <a:t>Obim</a:t>
                      </a:r>
                      <a:r>
                        <a:rPr lang="en-GB" baseline="0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rgbClr val="080808"/>
                          </a:solidFill>
                        </a:rPr>
                        <a:t>posla</a:t>
                      </a:r>
                      <a:r>
                        <a:rPr lang="en-GB" baseline="0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bs-Latn-BA" dirty="0" smtClean="0">
                          <a:solidFill>
                            <a:srgbClr val="080808"/>
                          </a:solidFill>
                        </a:rPr>
                        <a:t>internog računovodstva </a:t>
                      </a:r>
                      <a:r>
                        <a:rPr lang="en-US" dirty="0" smtClean="0">
                          <a:solidFill>
                            <a:srgbClr val="080808"/>
                          </a:solidFill>
                        </a:rPr>
                        <a:t>se </a:t>
                      </a:r>
                      <a:r>
                        <a:rPr lang="bs-Latn-BA" dirty="0" smtClean="0">
                          <a:solidFill>
                            <a:srgbClr val="080808"/>
                          </a:solidFill>
                        </a:rPr>
                        <a:t>mogu povećati</a:t>
                      </a:r>
                      <a:endParaRPr lang="x-none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924114"/>
                  </a:ext>
                </a:extLst>
              </a:tr>
              <a:tr h="373303">
                <a:tc>
                  <a:txBody>
                    <a:bodyPr/>
                    <a:lstStyle/>
                    <a:p>
                      <a:endParaRPr lang="x-none" sz="18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Wingdings" pitchFamily="2" charset="2"/>
                        <a:buNone/>
                      </a:pPr>
                      <a:r>
                        <a:rPr lang="bs-Latn-BA" dirty="0" smtClean="0">
                          <a:solidFill>
                            <a:srgbClr val="080808"/>
                          </a:solidFill>
                        </a:rPr>
                        <a:t>Duge računovodstvene tablice</a:t>
                      </a:r>
                      <a:endParaRPr lang="x-none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8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Steering Committee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12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923999"/>
              </p:ext>
            </p:extLst>
          </p:nvPr>
        </p:nvGraphicFramePr>
        <p:xfrm>
          <a:off x="400379" y="277091"/>
          <a:ext cx="11002736" cy="60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5728027" imgH="3141473" progId="Word.Document.12">
                  <p:embed/>
                </p:oleObj>
              </mc:Choice>
              <mc:Fallback>
                <p:oleObj name="Document" r:id="rId3" imgW="5728027" imgH="31414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379" y="277091"/>
                        <a:ext cx="11002736" cy="60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0" y="5804179"/>
            <a:ext cx="2521293" cy="10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199" y="2615381"/>
            <a:ext cx="10855299" cy="332766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 smtClean="0">
                <a:solidFill>
                  <a:schemeClr val="tx1">
                    <a:lumMod val="50000"/>
                  </a:schemeClr>
                </a:solidFill>
              </a:rPr>
              <a:t>Hvala</a:t>
            </a:r>
            <a:r>
              <a:rPr lang="en-GB" sz="4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tx1">
                    <a:lumMod val="50000"/>
                  </a:schemeClr>
                </a:solidFill>
              </a:rPr>
              <a:t>z</a:t>
            </a:r>
            <a:r>
              <a:rPr lang="en-GB" sz="4000" b="1" dirty="0" err="1" smtClean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en-GB" sz="4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4000" b="1" dirty="0" err="1" smtClean="0">
                <a:solidFill>
                  <a:schemeClr val="tx1">
                    <a:lumMod val="50000"/>
                  </a:schemeClr>
                </a:solidFill>
              </a:rPr>
              <a:t>pažnju</a:t>
            </a:r>
            <a:r>
              <a:rPr lang="en-GB" sz="4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GB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13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946" y="5553343"/>
            <a:ext cx="3121423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Steering Committee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14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Steering Committee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15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83972"/>
              </p:ext>
            </p:extLst>
          </p:nvPr>
        </p:nvGraphicFramePr>
        <p:xfrm>
          <a:off x="838319" y="221672"/>
          <a:ext cx="9281301" cy="5591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876">
                  <a:extLst>
                    <a:ext uri="{9D8B030D-6E8A-4147-A177-3AD203B41FA5}">
                      <a16:colId xmlns:a16="http://schemas.microsoft.com/office/drawing/2014/main" val="540422088"/>
                    </a:ext>
                  </a:extLst>
                </a:gridCol>
                <a:gridCol w="1967354">
                  <a:extLst>
                    <a:ext uri="{9D8B030D-6E8A-4147-A177-3AD203B41FA5}">
                      <a16:colId xmlns:a16="http://schemas.microsoft.com/office/drawing/2014/main" val="1533392611"/>
                    </a:ext>
                  </a:extLst>
                </a:gridCol>
                <a:gridCol w="1949174">
                  <a:extLst>
                    <a:ext uri="{9D8B030D-6E8A-4147-A177-3AD203B41FA5}">
                      <a16:colId xmlns:a16="http://schemas.microsoft.com/office/drawing/2014/main" val="475866352"/>
                    </a:ext>
                  </a:extLst>
                </a:gridCol>
                <a:gridCol w="1608826">
                  <a:extLst>
                    <a:ext uri="{9D8B030D-6E8A-4147-A177-3AD203B41FA5}">
                      <a16:colId xmlns:a16="http://schemas.microsoft.com/office/drawing/2014/main" val="771319676"/>
                    </a:ext>
                  </a:extLst>
                </a:gridCol>
                <a:gridCol w="1837071">
                  <a:extLst>
                    <a:ext uri="{9D8B030D-6E8A-4147-A177-3AD203B41FA5}">
                      <a16:colId xmlns:a16="http://schemas.microsoft.com/office/drawing/2014/main" val="167996980"/>
                    </a:ext>
                  </a:extLst>
                </a:gridCol>
              </a:tblGrid>
              <a:tr h="614193">
                <a:tc gridSpan="5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bs-Latn-BA" sz="1600" dirty="0">
                          <a:effectLst/>
                        </a:rPr>
                        <a:t>Tabela 3.3 Primjer logičkog okvira za program naplata poreza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193343"/>
                  </a:ext>
                </a:extLst>
              </a:tr>
              <a:tr h="61419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ULAZ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AKTIVNOSTI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IZLAZ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ISHOD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UTICAJ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/>
                </a:tc>
                <a:extLst>
                  <a:ext uri="{0D108BD9-81ED-4DB2-BD59-A6C34878D82A}">
                    <a16:rowId xmlns:a16="http://schemas.microsoft.com/office/drawing/2014/main" val="3276170630"/>
                  </a:ext>
                </a:extLst>
              </a:tr>
              <a:tr h="436320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</a:rPr>
                        <a:t>Poreski inspektori </a:t>
                      </a:r>
                      <a:endParaRPr lang="en-GB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</a:rPr>
                        <a:t>Zakonska regulativa</a:t>
                      </a:r>
                      <a:endParaRPr lang="en-GB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IT s</a:t>
                      </a:r>
                      <a:r>
                        <a:rPr lang="bs-Latn-BA" sz="1600" dirty="0">
                          <a:effectLst/>
                        </a:rPr>
                        <a:t>istem</a:t>
                      </a:r>
                      <a:endParaRPr lang="en-GB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</a:rPr>
                        <a:t>Oprema </a:t>
                      </a:r>
                      <a:endParaRPr lang="en-GB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bs-Latn-BA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</a:rPr>
                        <a:t>Podnošenje poreskih prijava</a:t>
                      </a:r>
                      <a:endParaRPr lang="en-GB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</a:rPr>
                        <a:t>Obrada poreskih prijava</a:t>
                      </a:r>
                      <a:endParaRPr lang="en-GB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</a:rPr>
                        <a:t>Poreska inspekcija</a:t>
                      </a:r>
                      <a:endParaRPr lang="en-GB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</a:rPr>
                        <a:t>Žalbeni postupci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</a:rPr>
                        <a:t>Poštovanje poreskih propisa</a:t>
                      </a:r>
                      <a:endParaRPr lang="en-GB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Povećanje</a:t>
                      </a:r>
                      <a:r>
                        <a:rPr lang="bs-Latn-BA" sz="1600" dirty="0">
                          <a:effectLst/>
                        </a:rPr>
                        <a:t> poreske baze</a:t>
                      </a:r>
                      <a:endParaRPr lang="en-GB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</a:rPr>
                        <a:t>Naplaćeni poreski prihod</a:t>
                      </a:r>
                      <a:endParaRPr lang="en-GB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</a:rPr>
                        <a:t>Smanjenje žalbi i pritužbi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</a:rPr>
                        <a:t>Porast poreskih prihoda u odnosu na referentni period</a:t>
                      </a:r>
                      <a:endParaRPr lang="en-GB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</a:rPr>
                        <a:t>Porast poreske discipline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4F81BD"/>
                        </a:buClr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</a:rPr>
                        <a:t>Unaprijeđeno upravljanje javnim finansijama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/>
                </a:tc>
                <a:extLst>
                  <a:ext uri="{0D108BD9-81ED-4DB2-BD59-A6C34878D82A}">
                    <a16:rowId xmlns:a16="http://schemas.microsoft.com/office/drawing/2014/main" val="206718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4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28339-B0A8-EF45-9B15-71CA8D89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„NASTAVAK PODRŠKE UPRAVLJANJU JAVNIM FINANSIJAMA U BIH“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2BEE3-92E9-1F44-AD7B-03AD8695AB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16</a:t>
            </a:fld>
            <a:r>
              <a:rPr lang="en-US"/>
              <a:t> |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4A898F-A7C0-F543-8331-A8C517EEEEB5}"/>
              </a:ext>
            </a:extLst>
          </p:cNvPr>
          <p:cNvGrpSpPr/>
          <p:nvPr/>
        </p:nvGrpSpPr>
        <p:grpSpPr>
          <a:xfrm>
            <a:off x="0" y="443345"/>
            <a:ext cx="12192000" cy="5937008"/>
            <a:chOff x="0" y="443345"/>
            <a:chExt cx="12192000" cy="593700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C5C34A9-4793-124F-ADE5-9D068017FA95}"/>
                </a:ext>
              </a:extLst>
            </p:cNvPr>
            <p:cNvGrpSpPr/>
            <p:nvPr/>
          </p:nvGrpSpPr>
          <p:grpSpPr>
            <a:xfrm>
              <a:off x="0" y="443345"/>
              <a:ext cx="12192000" cy="5937008"/>
              <a:chOff x="0" y="477444"/>
              <a:chExt cx="12192000" cy="5937008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486E94B-298D-1C4F-A326-E790295D4913}"/>
                  </a:ext>
                </a:extLst>
              </p:cNvPr>
              <p:cNvGrpSpPr/>
              <p:nvPr/>
            </p:nvGrpSpPr>
            <p:grpSpPr>
              <a:xfrm>
                <a:off x="0" y="477444"/>
                <a:ext cx="12192000" cy="5937008"/>
                <a:chOff x="0" y="477444"/>
                <a:chExt cx="12192000" cy="5937008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D5739EEA-7195-1C4C-9CAB-E50044DF944D}"/>
                    </a:ext>
                  </a:extLst>
                </p:cNvPr>
                <p:cNvGrpSpPr/>
                <p:nvPr/>
              </p:nvGrpSpPr>
              <p:grpSpPr>
                <a:xfrm>
                  <a:off x="0" y="477444"/>
                  <a:ext cx="12192000" cy="5937008"/>
                  <a:chOff x="-235359" y="560571"/>
                  <a:chExt cx="12192000" cy="5937008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32EF0C02-8F07-C142-9AF1-1E95F794F7B9}"/>
                      </a:ext>
                    </a:extLst>
                  </p:cNvPr>
                  <p:cNvGrpSpPr/>
                  <p:nvPr/>
                </p:nvGrpSpPr>
                <p:grpSpPr>
                  <a:xfrm>
                    <a:off x="-235359" y="560571"/>
                    <a:ext cx="12192000" cy="5937008"/>
                    <a:chOff x="-235359" y="560570"/>
                    <a:chExt cx="12192000" cy="6108186"/>
                  </a:xfrm>
                </p:grpSpPr>
                <p:grpSp>
                  <p:nvGrpSpPr>
                    <p:cNvPr id="6" name="Group 1">
                      <a:extLst>
                        <a:ext uri="{FF2B5EF4-FFF2-40B4-BE49-F238E27FC236}">
                          <a16:creationId xmlns:a16="http://schemas.microsoft.com/office/drawing/2014/main" id="{47F3CE63-F720-8346-9961-66394016C99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-235359" y="560570"/>
                      <a:ext cx="12192000" cy="6108186"/>
                      <a:chOff x="3511" y="3447"/>
                      <a:chExt cx="6527" cy="7081"/>
                    </a:xfrm>
                  </p:grpSpPr>
                  <p:sp>
                    <p:nvSpPr>
                      <p:cNvPr id="7" name="AutoShape 25">
                        <a:extLst>
                          <a:ext uri="{FF2B5EF4-FFF2-40B4-BE49-F238E27FC236}">
                            <a16:creationId xmlns:a16="http://schemas.microsoft.com/office/drawing/2014/main" id="{8B993985-DB99-1644-A90E-377E554D72FA}"/>
                          </a:ext>
                        </a:extLst>
                      </p:cNvPr>
                      <p:cNvSpPr>
                        <a:spLocks noChangeAspect="1" noChangeArrowheads="1" noTextEdit="1"/>
                      </p:cNvSpPr>
                      <p:nvPr/>
                    </p:nvSpPr>
                    <p:spPr bwMode="auto">
                      <a:xfrm>
                        <a:off x="3637" y="3639"/>
                        <a:ext cx="6207" cy="67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lt-LT" sz="1400"/>
                      </a:p>
                    </p:txBody>
                  </p:sp>
                  <p:sp>
                    <p:nvSpPr>
                      <p:cNvPr id="8" name="AutoShape 24">
                        <a:extLst>
                          <a:ext uri="{FF2B5EF4-FFF2-40B4-BE49-F238E27FC236}">
                            <a16:creationId xmlns:a16="http://schemas.microsoft.com/office/drawing/2014/main" id="{58182FA5-9749-2A4E-A919-DF47958B86D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11" y="3447"/>
                        <a:ext cx="3939" cy="708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lt-LT" sz="1400"/>
                      </a:p>
                    </p:txBody>
                  </p:sp>
                  <p:sp>
                    <p:nvSpPr>
                      <p:cNvPr id="9" name="Line 23">
                        <a:extLst>
                          <a:ext uri="{FF2B5EF4-FFF2-40B4-BE49-F238E27FC236}">
                            <a16:creationId xmlns:a16="http://schemas.microsoft.com/office/drawing/2014/main" id="{EF94EEE9-A0C4-7A47-B75C-E7720E52725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318" y="7613"/>
                        <a:ext cx="2329" cy="2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lt-LT" sz="1400"/>
                      </a:p>
                    </p:txBody>
                  </p:sp>
                  <p:sp>
                    <p:nvSpPr>
                      <p:cNvPr id="10" name="Line 22">
                        <a:extLst>
                          <a:ext uri="{FF2B5EF4-FFF2-40B4-BE49-F238E27FC236}">
                            <a16:creationId xmlns:a16="http://schemas.microsoft.com/office/drawing/2014/main" id="{BB863C4E-FA62-F94D-8CB5-84EBBA4340E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64" y="5580"/>
                        <a:ext cx="1202" cy="2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lt-LT" sz="1400"/>
                      </a:p>
                    </p:txBody>
                  </p:sp>
                  <p:grpSp>
                    <p:nvGrpSpPr>
                      <p:cNvPr id="12" name="Group 2">
                        <a:extLst>
                          <a:ext uri="{FF2B5EF4-FFF2-40B4-BE49-F238E27FC236}">
                            <a16:creationId xmlns:a16="http://schemas.microsoft.com/office/drawing/2014/main" id="{685BB3E6-EC25-ED4B-A45C-78D801470C9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08" y="3547"/>
                        <a:ext cx="6230" cy="6890"/>
                        <a:chOff x="3808" y="3547"/>
                        <a:chExt cx="6230" cy="6890"/>
                      </a:xfrm>
                    </p:grpSpPr>
                    <p:sp>
                      <p:nvSpPr>
                        <p:cNvPr id="13" name="Text Box 20">
                          <a:extLst>
                            <a:ext uri="{FF2B5EF4-FFF2-40B4-BE49-F238E27FC236}">
                              <a16:creationId xmlns:a16="http://schemas.microsoft.com/office/drawing/2014/main" id="{C624E338-80BF-5643-A39D-C3985DCDE700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8" y="10027"/>
                          <a:ext cx="3382" cy="331"/>
                        </a:xfrm>
                        <a:prstGeom prst="rect">
                          <a:avLst/>
                        </a:prstGeom>
                        <a:solidFill>
                          <a:srgbClr val="A89E6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sr-Latn-RS" altLang="lt-LT" sz="1600" b="1" dirty="0" smtClean="0">
                              <a:solidFill>
                                <a:srgbClr val="080808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Finansijski, ljudski i drugi inputi</a:t>
                          </a:r>
                          <a:endParaRPr lang="en-US" altLang="lt-LT" sz="1600" dirty="0">
                            <a:solidFill>
                              <a:srgbClr val="080808"/>
                            </a:solidFill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" name="AutoShape 19">
                          <a:extLst>
                            <a:ext uri="{FF2B5EF4-FFF2-40B4-BE49-F238E27FC236}">
                              <a16:creationId xmlns:a16="http://schemas.microsoft.com/office/drawing/2014/main" id="{94914189-D151-A64A-A904-CB6517D6C1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7" y="8603"/>
                          <a:ext cx="1063" cy="653"/>
                        </a:xfrm>
                        <a:prstGeom prst="leftRightArrow">
                          <a:avLst>
                            <a:gd name="adj1" fmla="val 50000"/>
                            <a:gd name="adj2" fmla="val 146226"/>
                          </a:avLst>
                        </a:prstGeom>
                        <a:solidFill>
                          <a:schemeClr val="accent6">
                            <a:lumMod val="5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lvl="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altLang="lt-LT" sz="1600" b="1" dirty="0" err="1" smtClean="0">
                              <a:solidFill>
                                <a:srgbClr val="080808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Activ</a:t>
                          </a:r>
                          <a:r>
                            <a:rPr lang="sr-Latn-RS" altLang="lt-LT" sz="1600" b="1" dirty="0" smtClean="0">
                              <a:solidFill>
                                <a:srgbClr val="080808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nosti</a:t>
                          </a:r>
                          <a:endParaRPr lang="en-GB" altLang="lt-LT" sz="1600" dirty="0">
                            <a:solidFill>
                              <a:srgbClr val="080808"/>
                            </a:solidFill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5" name="AutoShape 18">
                          <a:extLst>
                            <a:ext uri="{FF2B5EF4-FFF2-40B4-BE49-F238E27FC236}">
                              <a16:creationId xmlns:a16="http://schemas.microsoft.com/office/drawing/2014/main" id="{82EAF6D7-BD89-0940-8FD0-527FB2EFCDF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17" y="8867"/>
                          <a:ext cx="1854" cy="1570"/>
                        </a:xfrm>
                        <a:prstGeom prst="wedgeRoundRectCallout">
                          <a:avLst>
                            <a:gd name="adj1" fmla="val -99873"/>
                            <a:gd name="adj2" fmla="val 48052"/>
                            <a:gd name="adj3" fmla="val 16667"/>
                          </a:avLst>
                        </a:prstGeom>
                        <a:solidFill>
                          <a:srgbClr val="A89E65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0" tIns="0" rIns="0" bIns="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Input</a:t>
                          </a:r>
                          <a:r>
                            <a:rPr kumimoji="0" lang="sr-Latn-RS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kumimoji="0" lang="en-GB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80808"/>
                            </a:solidFill>
                            <a:effectLst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altLang="lt-LT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</a:t>
                          </a:r>
                          <a:r>
                            <a:rPr kumimoji="0" lang="sr-Latn-RS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Broj video snimaka u vezi sa sigurnim saobraćajem</a:t>
                          </a: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80808"/>
                            </a:solidFill>
                            <a:effectLst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altLang="lt-LT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</a:t>
                          </a:r>
                          <a:r>
                            <a:rPr kumimoji="0" lang="sr-Latn-RS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Prosječan iznos sredstava planiranih</a:t>
                          </a:r>
                          <a:r>
                            <a:rPr kumimoji="0" lang="sr-Latn-RS" altLang="lt-LT" sz="1600" b="0" i="0" u="none" strike="noStrike" cap="none" normalizeH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za održavanje 1km puta</a:t>
                          </a: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80808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" name="AutoShape 17">
                          <a:extLst>
                            <a:ext uri="{FF2B5EF4-FFF2-40B4-BE49-F238E27FC236}">
                              <a16:creationId xmlns:a16="http://schemas.microsoft.com/office/drawing/2014/main" id="{55D7C55B-6DE7-1743-BF55-4262E48E07C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08" y="7758"/>
                          <a:ext cx="289" cy="550"/>
                        </a:xfrm>
                        <a:prstGeom prst="upArrow">
                          <a:avLst>
                            <a:gd name="adj1" fmla="val 50000"/>
                            <a:gd name="adj2" fmla="val 47578"/>
                          </a:avLst>
                        </a:prstGeom>
                        <a:solidFill>
                          <a:srgbClr val="B78217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lt-LT" sz="14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" name="AutoShape 16">
                          <a:extLst>
                            <a:ext uri="{FF2B5EF4-FFF2-40B4-BE49-F238E27FC236}">
                              <a16:creationId xmlns:a16="http://schemas.microsoft.com/office/drawing/2014/main" id="{8D360BD3-80FC-A74D-A99F-46D40BCE281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38" y="7794"/>
                          <a:ext cx="291" cy="549"/>
                        </a:xfrm>
                        <a:prstGeom prst="upArrow">
                          <a:avLst>
                            <a:gd name="adj1" fmla="val 50000"/>
                            <a:gd name="adj2" fmla="val 47165"/>
                          </a:avLst>
                        </a:prstGeom>
                        <a:solidFill>
                          <a:srgbClr val="B78217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lt-LT" sz="14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" name="AutoShape 15">
                          <a:extLst>
                            <a:ext uri="{FF2B5EF4-FFF2-40B4-BE49-F238E27FC236}">
                              <a16:creationId xmlns:a16="http://schemas.microsoft.com/office/drawing/2014/main" id="{AB5BE1A4-2606-4D42-840D-C7032A1575C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43" y="7777"/>
                          <a:ext cx="288" cy="549"/>
                        </a:xfrm>
                        <a:prstGeom prst="upArrow">
                          <a:avLst>
                            <a:gd name="adj1" fmla="val 50000"/>
                            <a:gd name="adj2" fmla="val 47656"/>
                          </a:avLst>
                        </a:prstGeom>
                        <a:solidFill>
                          <a:srgbClr val="B78217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lt-LT" sz="14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" name="AutoShape 14">
                          <a:extLst>
                            <a:ext uri="{FF2B5EF4-FFF2-40B4-BE49-F238E27FC236}">
                              <a16:creationId xmlns:a16="http://schemas.microsoft.com/office/drawing/2014/main" id="{C7863A09-6585-FA47-BD49-08ED6851312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88" y="7790"/>
                          <a:ext cx="290" cy="548"/>
                        </a:xfrm>
                        <a:prstGeom prst="upArrow">
                          <a:avLst>
                            <a:gd name="adj1" fmla="val 50000"/>
                            <a:gd name="adj2" fmla="val 47241"/>
                          </a:avLst>
                        </a:prstGeom>
                        <a:solidFill>
                          <a:srgbClr val="B78217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lt-LT" sz="14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" name="Text Box 13">
                          <a:extLst>
                            <a:ext uri="{FF2B5EF4-FFF2-40B4-BE49-F238E27FC236}">
                              <a16:creationId xmlns:a16="http://schemas.microsoft.com/office/drawing/2014/main" id="{50603C43-4445-8A4D-B805-A40A71AB8DD9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68" y="6682"/>
                          <a:ext cx="1247" cy="463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sr-Latn-RS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Specifični</a:t>
                          </a:r>
                          <a:r>
                            <a:rPr kumimoji="0" lang="en-GB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</a:t>
                          </a:r>
                          <a:r>
                            <a:rPr kumimoji="0" lang="sr-Latn-RS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ciljevi</a:t>
                          </a: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" name="AutoShape 12">
                          <a:extLst>
                            <a:ext uri="{FF2B5EF4-FFF2-40B4-BE49-F238E27FC236}">
                              <a16:creationId xmlns:a16="http://schemas.microsoft.com/office/drawing/2014/main" id="{B48C79D2-A180-C040-8E05-20977EA0AA6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88" y="5752"/>
                          <a:ext cx="289" cy="549"/>
                        </a:xfrm>
                        <a:prstGeom prst="upArrow">
                          <a:avLst>
                            <a:gd name="adj1" fmla="val 50000"/>
                            <a:gd name="adj2" fmla="val 47491"/>
                          </a:avLst>
                        </a:prstGeom>
                        <a:solidFill>
                          <a:srgbClr val="FFC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lt-LT" sz="1400"/>
                        </a:p>
                      </p:txBody>
                    </p:sp>
                    <p:sp>
                      <p:nvSpPr>
                        <p:cNvPr id="22" name="AutoShape 11">
                          <a:extLst>
                            <a:ext uri="{FF2B5EF4-FFF2-40B4-BE49-F238E27FC236}">
                              <a16:creationId xmlns:a16="http://schemas.microsoft.com/office/drawing/2014/main" id="{4876FC28-769C-8242-AEA1-BE92023684F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08" y="5756"/>
                          <a:ext cx="291" cy="549"/>
                        </a:xfrm>
                        <a:prstGeom prst="upArrow">
                          <a:avLst>
                            <a:gd name="adj1" fmla="val 50000"/>
                            <a:gd name="adj2" fmla="val 47165"/>
                          </a:avLst>
                        </a:prstGeom>
                        <a:solidFill>
                          <a:srgbClr val="FFC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lt-LT" sz="1400"/>
                        </a:p>
                      </p:txBody>
                    </p:sp>
                    <p:sp>
                      <p:nvSpPr>
                        <p:cNvPr id="24" name="AutoShape 9">
                          <a:extLst>
                            <a:ext uri="{FF2B5EF4-FFF2-40B4-BE49-F238E27FC236}">
                              <a16:creationId xmlns:a16="http://schemas.microsoft.com/office/drawing/2014/main" id="{61749BAF-53D0-734F-B3E2-C13700FA5DE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08" y="5768"/>
                          <a:ext cx="289" cy="548"/>
                        </a:xfrm>
                        <a:prstGeom prst="upArrow">
                          <a:avLst>
                            <a:gd name="adj1" fmla="val 50000"/>
                            <a:gd name="adj2" fmla="val 47405"/>
                          </a:avLst>
                        </a:prstGeom>
                        <a:solidFill>
                          <a:srgbClr val="FFC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lt-LT" sz="1400"/>
                        </a:p>
                      </p:txBody>
                    </p:sp>
                    <p:sp>
                      <p:nvSpPr>
                        <p:cNvPr id="25" name="AutoShape 8">
                          <a:extLst>
                            <a:ext uri="{FF2B5EF4-FFF2-40B4-BE49-F238E27FC236}">
                              <a16:creationId xmlns:a16="http://schemas.microsoft.com/office/drawing/2014/main" id="{1106F086-B6A5-E442-B1A5-F78894FB58A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75" y="5878"/>
                          <a:ext cx="2869" cy="1462"/>
                        </a:xfrm>
                        <a:prstGeom prst="wedgeRoundRectCallout">
                          <a:avLst>
                            <a:gd name="adj1" fmla="val -50693"/>
                            <a:gd name="adj2" fmla="val 87423"/>
                            <a:gd name="adj3" fmla="val 16667"/>
                          </a:avLst>
                        </a:prstGeom>
                        <a:solidFill>
                          <a:srgbClr val="B78217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0" tIns="0" rIns="0" bIns="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sr-Latn-RS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Izlazni rezultati</a:t>
                          </a:r>
                          <a:r>
                            <a:rPr kumimoji="0" lang="en-GB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80808"/>
                            </a:solidFill>
                            <a:effectLst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sr-Latn-RS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kumimoji="0" lang="en-GB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sr-Latn-RS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Dužina rekonstruisanih puteva</a:t>
                          </a:r>
                          <a:r>
                            <a:rPr kumimoji="0" lang="en-GB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kumimoji="0" lang="en-GB" altLang="lt-LT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km)</a:t>
                          </a: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80808"/>
                            </a:solidFill>
                            <a:effectLst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altLang="lt-LT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</a:t>
                          </a:r>
                          <a:r>
                            <a:rPr kumimoji="0" lang="sr-Latn-RS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Dužina asfaltiranih</a:t>
                          </a:r>
                          <a:r>
                            <a:rPr kumimoji="0" lang="sr-Latn-RS" altLang="lt-LT" sz="1600" b="0" i="0" u="none" strike="noStrike" cap="none" normalizeH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makadamskih puteva</a:t>
                          </a:r>
                          <a:r>
                            <a:rPr kumimoji="0" lang="en-GB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GB" altLang="lt-LT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(km)</a:t>
                          </a: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80808"/>
                            </a:solidFill>
                            <a:effectLst/>
                          </a:endParaRPr>
                        </a:p>
                        <a:p>
                          <a:pPr lv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kumimoji="0" lang="en-GB" altLang="lt-LT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</a:t>
                          </a:r>
                          <a:r>
                            <a:rPr kumimoji="0" lang="sr-Latn-RS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Broj prikazanih video</a:t>
                          </a:r>
                          <a:r>
                            <a:rPr kumimoji="0" lang="sr-Latn-RS" altLang="lt-LT" sz="1600" b="0" i="0" u="none" strike="noStrike" cap="none" normalizeH="0" dirty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priloga u vezi sa sigurnosti u saobraćaju</a:t>
                          </a:r>
                          <a:r>
                            <a:rPr lang="en-GB" altLang="lt-LT" sz="1600" dirty="0" smtClean="0">
                              <a:solidFill>
                                <a:srgbClr val="080808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80808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" name="AutoShape 6">
                          <a:extLst>
                            <a:ext uri="{FF2B5EF4-FFF2-40B4-BE49-F238E27FC236}">
                              <a16:creationId xmlns:a16="http://schemas.microsoft.com/office/drawing/2014/main" id="{65A101E6-115A-A049-8B07-DACDE6B3D16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37" y="3958"/>
                          <a:ext cx="290" cy="551"/>
                        </a:xfrm>
                        <a:prstGeom prst="upArrow">
                          <a:avLst>
                            <a:gd name="adj1" fmla="val 50000"/>
                            <a:gd name="adj2" fmla="val 47500"/>
                          </a:avLst>
                        </a:prstGeom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lt-LT" sz="1400"/>
                        </a:p>
                      </p:txBody>
                    </p:sp>
                    <p:sp>
                      <p:nvSpPr>
                        <p:cNvPr id="29" name="AutoShape 4">
                          <a:extLst>
                            <a:ext uri="{FF2B5EF4-FFF2-40B4-BE49-F238E27FC236}">
                              <a16:creationId xmlns:a16="http://schemas.microsoft.com/office/drawing/2014/main" id="{E3EAF41D-D943-D841-B678-09894D767A8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18" y="4320"/>
                          <a:ext cx="3820" cy="1263"/>
                        </a:xfrm>
                        <a:prstGeom prst="wedgeRoundRectCallout">
                          <a:avLst>
                            <a:gd name="adj1" fmla="val -53192"/>
                            <a:gd name="adj2" fmla="val 49840"/>
                            <a:gd name="adj3" fmla="val 16667"/>
                          </a:avLst>
                        </a:prstGeom>
                        <a:solidFill>
                          <a:srgbClr val="FFC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0" tIns="0" rIns="0" bIns="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sr-Latn-RS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Ishod</a:t>
                          </a:r>
                          <a:r>
                            <a:rPr kumimoji="0" lang="en-GB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lvl="0" indent="0" algn="just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altLang="lt-LT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</a:t>
                          </a:r>
                          <a:r>
                            <a:rPr kumimoji="0" lang="sr-Latn-RS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Povećana debljina puteva sa poboljšanim asfaltiranjem u ukupnoj dužini puta  </a:t>
                          </a:r>
                          <a:r>
                            <a:rPr kumimoji="0" lang="en-GB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lt-LT" sz="16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r>
                            <a:rPr kumimoji="0" lang="en-GB" altLang="lt-LT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lvl="0" algn="just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sr-Latn-RS" altLang="lt-LT" sz="16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-Stanovnici koji smatraju da su informacije o mjerama koje osiguravaju siguran saobraćaj u potpunosti dovoljne ili dovoljne široj javnosti </a:t>
                          </a:r>
                          <a:r>
                            <a:rPr kumimoji="0" lang="en-GB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GB" altLang="lt-LT" sz="16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r>
                            <a:rPr kumimoji="0" lang="en-GB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kumimoji="0" lang="en-US" altLang="lt-LT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kumimoji="0" lang="en-US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" name="AutoShape 3">
                          <a:extLst>
                            <a:ext uri="{FF2B5EF4-FFF2-40B4-BE49-F238E27FC236}">
                              <a16:creationId xmlns:a16="http://schemas.microsoft.com/office/drawing/2014/main" id="{EA455F80-50B8-4E4E-83FC-40D38AB737B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40" y="3547"/>
                          <a:ext cx="3594" cy="388"/>
                        </a:xfrm>
                        <a:prstGeom prst="wedgeRoundRectCallout">
                          <a:avLst>
                            <a:gd name="adj1" fmla="val -61890"/>
                            <a:gd name="adj2" fmla="val 44919"/>
                            <a:gd name="adj3" fmla="val 16667"/>
                          </a:avLst>
                        </a:prstGeom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0" tIns="0" rIns="0" bIns="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sr-Latn-RS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Uticaj</a:t>
                          </a:r>
                          <a:r>
                            <a:rPr kumimoji="0" lang="en-GB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r>
                            <a:rPr kumimoji="0" lang="sr-Latn-RS" altLang="lt-LT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sr-Latn-RS" altLang="lt-LT" sz="160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Broj poginulih ljudi u saobraćajnim nesrećama na </a:t>
                          </a:r>
                          <a:r>
                            <a:rPr kumimoji="0" lang="en-GB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 </a:t>
                          </a:r>
                          <a:r>
                            <a:rPr kumimoji="0" lang="en-GB" altLang="lt-LT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000 </a:t>
                          </a:r>
                          <a:r>
                            <a:rPr kumimoji="0" lang="sr-Latn-RS" altLang="lt-LT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stanovnika</a:t>
                          </a: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altLang="lt-LT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38" name="AutoShape 17">
                      <a:extLst>
                        <a:ext uri="{FF2B5EF4-FFF2-40B4-BE49-F238E27FC236}">
                          <a16:creationId xmlns:a16="http://schemas.microsoft.com/office/drawing/2014/main" id="{46A6D568-1385-E242-B662-E77DDAA496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272" y="5762014"/>
                      <a:ext cx="539833" cy="474439"/>
                    </a:xfrm>
                    <a:prstGeom prst="upArrow">
                      <a:avLst>
                        <a:gd name="adj1" fmla="val 50000"/>
                        <a:gd name="adj2" fmla="val 47578"/>
                      </a:avLst>
                    </a:prstGeom>
                    <a:solidFill>
                      <a:srgbClr val="A89E65"/>
                    </a:solidFill>
                    <a:ln w="9525">
                      <a:solidFill>
                        <a:srgbClr val="785106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t-LT" sz="1400"/>
                    </a:p>
                  </p:txBody>
                </p:sp>
                <p:sp>
                  <p:nvSpPr>
                    <p:cNvPr id="39" name="AutoShape 16">
                      <a:extLst>
                        <a:ext uri="{FF2B5EF4-FFF2-40B4-BE49-F238E27FC236}">
                          <a16:creationId xmlns:a16="http://schemas.microsoft.com/office/drawing/2014/main" id="{CB5E88FF-9800-F048-98CA-B2004B6B96C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2453" y="5777594"/>
                      <a:ext cx="543569" cy="473576"/>
                    </a:xfrm>
                    <a:prstGeom prst="upArrow">
                      <a:avLst>
                        <a:gd name="adj1" fmla="val 50000"/>
                        <a:gd name="adj2" fmla="val 47165"/>
                      </a:avLst>
                    </a:prstGeom>
                    <a:solidFill>
                      <a:srgbClr val="A89E65"/>
                    </a:solidFill>
                    <a:ln w="9525">
                      <a:solidFill>
                        <a:srgbClr val="785106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t-LT" sz="1400"/>
                    </a:p>
                  </p:txBody>
                </p:sp>
                <p:sp>
                  <p:nvSpPr>
                    <p:cNvPr id="40" name="AutoShape 15">
                      <a:extLst>
                        <a:ext uri="{FF2B5EF4-FFF2-40B4-BE49-F238E27FC236}">
                          <a16:creationId xmlns:a16="http://schemas.microsoft.com/office/drawing/2014/main" id="{C91E5678-AA10-0041-8E87-FC1BE83341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828" y="5791450"/>
                      <a:ext cx="537965" cy="473576"/>
                    </a:xfrm>
                    <a:prstGeom prst="upArrow">
                      <a:avLst>
                        <a:gd name="adj1" fmla="val 50000"/>
                        <a:gd name="adj2" fmla="val 47656"/>
                      </a:avLst>
                    </a:prstGeom>
                    <a:solidFill>
                      <a:srgbClr val="A89E65"/>
                    </a:solidFill>
                    <a:ln w="9525">
                      <a:solidFill>
                        <a:srgbClr val="785106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t-LT" sz="1400"/>
                    </a:p>
                  </p:txBody>
                </p:sp>
                <p:sp>
                  <p:nvSpPr>
                    <p:cNvPr id="41" name="AutoShape 14">
                      <a:extLst>
                        <a:ext uri="{FF2B5EF4-FFF2-40B4-BE49-F238E27FC236}">
                          <a16:creationId xmlns:a16="http://schemas.microsoft.com/office/drawing/2014/main" id="{067987E5-5364-E645-9E3F-0895472389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0020" y="5775111"/>
                      <a:ext cx="541701" cy="472714"/>
                    </a:xfrm>
                    <a:prstGeom prst="upArrow">
                      <a:avLst>
                        <a:gd name="adj1" fmla="val 50000"/>
                        <a:gd name="adj2" fmla="val 47241"/>
                      </a:avLst>
                    </a:prstGeom>
                    <a:solidFill>
                      <a:srgbClr val="A89E65"/>
                    </a:solidFill>
                    <a:ln w="9525">
                      <a:solidFill>
                        <a:srgbClr val="785106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t-LT" sz="1400"/>
                    </a:p>
                  </p:txBody>
                </p:sp>
                <p:sp>
                  <p:nvSpPr>
                    <p:cNvPr id="42" name="AutoShape 17">
                      <a:extLst>
                        <a:ext uri="{FF2B5EF4-FFF2-40B4-BE49-F238E27FC236}">
                          <a16:creationId xmlns:a16="http://schemas.microsoft.com/office/drawing/2014/main" id="{5564D0B0-A3E3-1F40-A7A8-D76ECF072C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5139" y="5805303"/>
                      <a:ext cx="539833" cy="474439"/>
                    </a:xfrm>
                    <a:prstGeom prst="upArrow">
                      <a:avLst>
                        <a:gd name="adj1" fmla="val 50000"/>
                        <a:gd name="adj2" fmla="val 47578"/>
                      </a:avLst>
                    </a:prstGeom>
                    <a:solidFill>
                      <a:srgbClr val="A89E65"/>
                    </a:solidFill>
                    <a:ln w="9525">
                      <a:solidFill>
                        <a:srgbClr val="785106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t-LT" sz="1400"/>
                    </a:p>
                  </p:txBody>
                </p:sp>
                <p:sp>
                  <p:nvSpPr>
                    <p:cNvPr id="48" name="AutoShape 17">
                      <a:extLst>
                        <a:ext uri="{FF2B5EF4-FFF2-40B4-BE49-F238E27FC236}">
                          <a16:creationId xmlns:a16="http://schemas.microsoft.com/office/drawing/2014/main" id="{AF9BC953-2BB6-C24A-BB2D-D2EF4DB44C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9472" y="5775868"/>
                      <a:ext cx="539833" cy="474439"/>
                    </a:xfrm>
                    <a:prstGeom prst="upArrow">
                      <a:avLst>
                        <a:gd name="adj1" fmla="val 50000"/>
                        <a:gd name="adj2" fmla="val 47578"/>
                      </a:avLst>
                    </a:prstGeom>
                    <a:solidFill>
                      <a:srgbClr val="A89E65"/>
                    </a:solidFill>
                    <a:ln w="9525">
                      <a:solidFill>
                        <a:srgbClr val="785106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t-LT" sz="1400"/>
                    </a:p>
                  </p:txBody>
                </p:sp>
                <p:sp>
                  <p:nvSpPr>
                    <p:cNvPr id="49" name="AutoShape 16">
                      <a:extLst>
                        <a:ext uri="{FF2B5EF4-FFF2-40B4-BE49-F238E27FC236}">
                          <a16:creationId xmlns:a16="http://schemas.microsoft.com/office/drawing/2014/main" id="{D0E54226-8B0E-6D46-ACD8-FC58A86AE6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5654" y="5762014"/>
                      <a:ext cx="543569" cy="473576"/>
                    </a:xfrm>
                    <a:prstGeom prst="upArrow">
                      <a:avLst>
                        <a:gd name="adj1" fmla="val 50000"/>
                        <a:gd name="adj2" fmla="val 47165"/>
                      </a:avLst>
                    </a:prstGeom>
                    <a:solidFill>
                      <a:srgbClr val="A89E65"/>
                    </a:solidFill>
                    <a:ln w="9525">
                      <a:solidFill>
                        <a:srgbClr val="785106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t-LT" sz="1400"/>
                    </a:p>
                  </p:txBody>
                </p:sp>
                <p:sp>
                  <p:nvSpPr>
                    <p:cNvPr id="50" name="AutoShape 15">
                      <a:extLst>
                        <a:ext uri="{FF2B5EF4-FFF2-40B4-BE49-F238E27FC236}">
                          <a16:creationId xmlns:a16="http://schemas.microsoft.com/office/drawing/2014/main" id="{CFA8BE48-B45E-6649-85C0-B68A514F60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2564" y="5791450"/>
                      <a:ext cx="537965" cy="473576"/>
                    </a:xfrm>
                    <a:prstGeom prst="upArrow">
                      <a:avLst>
                        <a:gd name="adj1" fmla="val 50000"/>
                        <a:gd name="adj2" fmla="val 47656"/>
                      </a:avLst>
                    </a:prstGeom>
                    <a:solidFill>
                      <a:srgbClr val="A89E65"/>
                    </a:solidFill>
                    <a:ln w="9525">
                      <a:solidFill>
                        <a:srgbClr val="785106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t-LT" sz="1400"/>
                    </a:p>
                  </p:txBody>
                </p:sp>
                <p:sp>
                  <p:nvSpPr>
                    <p:cNvPr id="51" name="AutoShape 14">
                      <a:extLst>
                        <a:ext uri="{FF2B5EF4-FFF2-40B4-BE49-F238E27FC236}">
                          <a16:creationId xmlns:a16="http://schemas.microsoft.com/office/drawing/2014/main" id="{53A2FDE7-C1D5-8147-B737-5DB5556976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3220" y="5802820"/>
                      <a:ext cx="541701" cy="472714"/>
                    </a:xfrm>
                    <a:prstGeom prst="upArrow">
                      <a:avLst>
                        <a:gd name="adj1" fmla="val 50000"/>
                        <a:gd name="adj2" fmla="val 47241"/>
                      </a:avLst>
                    </a:prstGeom>
                    <a:solidFill>
                      <a:srgbClr val="A89E65"/>
                    </a:solidFill>
                    <a:ln w="9525">
                      <a:solidFill>
                        <a:srgbClr val="785106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t-LT" sz="1400"/>
                    </a:p>
                  </p:txBody>
                </p:sp>
                <p:sp>
                  <p:nvSpPr>
                    <p:cNvPr id="52" name="AutoShape 17">
                      <a:extLst>
                        <a:ext uri="{FF2B5EF4-FFF2-40B4-BE49-F238E27FC236}">
                          <a16:creationId xmlns:a16="http://schemas.microsoft.com/office/drawing/2014/main" id="{8683EBF5-0DEF-A045-9C05-07EA84CC3F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2622" y="5803580"/>
                      <a:ext cx="539833" cy="474439"/>
                    </a:xfrm>
                    <a:prstGeom prst="upArrow">
                      <a:avLst>
                        <a:gd name="adj1" fmla="val 50000"/>
                        <a:gd name="adj2" fmla="val 47578"/>
                      </a:avLst>
                    </a:prstGeom>
                    <a:solidFill>
                      <a:srgbClr val="A89E65"/>
                    </a:solidFill>
                    <a:ln w="9525">
                      <a:solidFill>
                        <a:srgbClr val="785106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t-LT" sz="1400"/>
                    </a:p>
                  </p:txBody>
                </p:sp>
                <p:sp>
                  <p:nvSpPr>
                    <p:cNvPr id="53" name="AutoShape 17">
                      <a:extLst>
                        <a:ext uri="{FF2B5EF4-FFF2-40B4-BE49-F238E27FC236}">
                          <a16:creationId xmlns:a16="http://schemas.microsoft.com/office/drawing/2014/main" id="{5F7C179E-606D-444C-ABDA-3D85CF4A2E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82948" y="5817434"/>
                      <a:ext cx="539833" cy="474439"/>
                    </a:xfrm>
                    <a:prstGeom prst="upArrow">
                      <a:avLst>
                        <a:gd name="adj1" fmla="val 50000"/>
                        <a:gd name="adj2" fmla="val 47578"/>
                      </a:avLst>
                    </a:prstGeom>
                    <a:solidFill>
                      <a:srgbClr val="A89E65"/>
                    </a:solidFill>
                    <a:ln w="9525">
                      <a:solidFill>
                        <a:srgbClr val="785106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t-LT" sz="1400"/>
                    </a:p>
                  </p:txBody>
                </p:sp>
                <p:sp>
                  <p:nvSpPr>
                    <p:cNvPr id="54" name="AutoShape 17">
                      <a:extLst>
                        <a:ext uri="{FF2B5EF4-FFF2-40B4-BE49-F238E27FC236}">
                          <a16:creationId xmlns:a16="http://schemas.microsoft.com/office/drawing/2014/main" id="{78C4D062-F16E-3D47-9D70-09CDB4AB08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23277" y="5817434"/>
                      <a:ext cx="539833" cy="474439"/>
                    </a:xfrm>
                    <a:prstGeom prst="upArrow">
                      <a:avLst>
                        <a:gd name="adj1" fmla="val 50000"/>
                        <a:gd name="adj2" fmla="val 47578"/>
                      </a:avLst>
                    </a:prstGeom>
                    <a:solidFill>
                      <a:srgbClr val="A89E65"/>
                    </a:solidFill>
                    <a:ln w="9525">
                      <a:solidFill>
                        <a:srgbClr val="785106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t-LT" sz="1400"/>
                    </a:p>
                  </p:txBody>
                </p:sp>
              </p:grpSp>
              <p:sp>
                <p:nvSpPr>
                  <p:cNvPr id="55" name="AutoShape 19">
                    <a:extLst>
                      <a:ext uri="{FF2B5EF4-FFF2-40B4-BE49-F238E27FC236}">
                        <a16:creationId xmlns:a16="http://schemas.microsoft.com/office/drawing/2014/main" id="{45A6FAE9-0096-384B-926E-D627A0DDD9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64148" y="4890655"/>
                    <a:ext cx="1953525" cy="554476"/>
                  </a:xfrm>
                  <a:prstGeom prst="leftRightArrow">
                    <a:avLst>
                      <a:gd name="adj1" fmla="val 50000"/>
                      <a:gd name="adj2" fmla="val 146226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sr-Latn-RS" altLang="lt-LT" sz="1600" b="1" dirty="0" smtClean="0">
                        <a:solidFill>
                          <a:srgbClr val="08080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Procesi</a:t>
                    </a:r>
                    <a:endParaRPr lang="en-GB" altLang="lt-LT" sz="1600" dirty="0">
                      <a:solidFill>
                        <a:srgbClr val="080808"/>
                      </a:solidFill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altLang="lt-LT" sz="16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6" name="AutoShape 19">
                    <a:extLst>
                      <a:ext uri="{FF2B5EF4-FFF2-40B4-BE49-F238E27FC236}">
                        <a16:creationId xmlns:a16="http://schemas.microsoft.com/office/drawing/2014/main" id="{80FD0E0F-14AA-4B4A-BA5C-FF1E60B907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79930" y="4877066"/>
                    <a:ext cx="1884251" cy="554210"/>
                  </a:xfrm>
                  <a:prstGeom prst="leftRightArrow">
                    <a:avLst>
                      <a:gd name="adj1" fmla="val 50000"/>
                      <a:gd name="adj2" fmla="val 146226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altLang="lt-LT" sz="1600" b="1" dirty="0" err="1" smtClean="0">
                        <a:solidFill>
                          <a:srgbClr val="08080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Proje</a:t>
                    </a:r>
                    <a:r>
                      <a:rPr lang="sr-Latn-RS" altLang="lt-LT" sz="1600" b="1" dirty="0" smtClean="0">
                        <a:solidFill>
                          <a:srgbClr val="08080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kti</a:t>
                    </a:r>
                    <a:endParaRPr lang="en-GB" altLang="lt-LT" sz="1600" dirty="0">
                      <a:solidFill>
                        <a:srgbClr val="080808"/>
                      </a:solidFill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altLang="lt-LT" sz="16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7" name="AutoShape 16">
                  <a:extLst>
                    <a:ext uri="{FF2B5EF4-FFF2-40B4-BE49-F238E27FC236}">
                      <a16:creationId xmlns:a16="http://schemas.microsoft.com/office/drawing/2014/main" id="{AE1D4189-42F9-BF4C-B117-DA8807AEEC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7455" y="4109048"/>
                  <a:ext cx="543569" cy="460305"/>
                </a:xfrm>
                <a:prstGeom prst="upArrow">
                  <a:avLst>
                    <a:gd name="adj1" fmla="val 50000"/>
                    <a:gd name="adj2" fmla="val 47165"/>
                  </a:avLst>
                </a:prstGeom>
                <a:solidFill>
                  <a:srgbClr val="B7821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lt-LT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AutoShape 14">
                  <a:extLst>
                    <a:ext uri="{FF2B5EF4-FFF2-40B4-BE49-F238E27FC236}">
                      <a16:creationId xmlns:a16="http://schemas.microsoft.com/office/drawing/2014/main" id="{F0118B27-1624-9B4E-AFF8-54E8F8D16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1232" y="4105694"/>
                  <a:ext cx="541701" cy="459466"/>
                </a:xfrm>
                <a:prstGeom prst="upArrow">
                  <a:avLst>
                    <a:gd name="adj1" fmla="val 50000"/>
                    <a:gd name="adj2" fmla="val 47241"/>
                  </a:avLst>
                </a:prstGeom>
                <a:solidFill>
                  <a:srgbClr val="B7821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lt-LT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AutoShape 8">
                  <a:extLst>
                    <a:ext uri="{FF2B5EF4-FFF2-40B4-BE49-F238E27FC236}">
                      <a16:creationId xmlns:a16="http://schemas.microsoft.com/office/drawing/2014/main" id="{BDBADF02-76A3-6B42-9F83-CF7D6BCF47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17423" y="3906982"/>
                  <a:ext cx="2560322" cy="1052945"/>
                </a:xfrm>
                <a:prstGeom prst="wedgeRoundRectCallout">
                  <a:avLst>
                    <a:gd name="adj1" fmla="val -44834"/>
                    <a:gd name="adj2" fmla="val 61250"/>
                    <a:gd name="adj3" fmla="val 16667"/>
                  </a:avLst>
                </a:prstGeom>
                <a:solidFill>
                  <a:schemeClr val="accent6">
                    <a:lumMod val="5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r-Latn-RS" altLang="lt-LT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Aktivnost/projekat/proces</a:t>
                  </a:r>
                  <a:r>
                    <a:rPr kumimoji="0" lang="en-GB" altLang="lt-LT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kumimoji="0" lang="en-GB" altLang="lt-LT" sz="1600" b="0" i="0" u="none" strike="noStrike" cap="none" normalizeH="0" baseline="0" dirty="0">
                    <a:ln>
                      <a:noFill/>
                    </a:ln>
                    <a:solidFill>
                      <a:srgbClr val="080808"/>
                    </a:solidFill>
                    <a:effectLst/>
                  </a:endParaRPr>
                </a:p>
                <a:p>
                  <a:pPr marL="285750" lvl="0" indent="-2857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-"/>
                  </a:pPr>
                  <a:r>
                    <a:rPr lang="sr-Latn-RS" altLang="lt-LT" sz="1600" dirty="0" smtClean="0">
                      <a:solidFill>
                        <a:srgbClr val="080808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(Re)konstrukcija puteva</a:t>
                  </a:r>
                  <a:r>
                    <a:rPr lang="en-GB" altLang="lt-LT" sz="1600" dirty="0" smtClean="0">
                      <a:solidFill>
                        <a:srgbClr val="080808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:endParaRPr lang="en-GB" altLang="lt-LT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285750" lvl="0" indent="-2857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-"/>
                  </a:pPr>
                  <a:r>
                    <a:rPr lang="sr-Latn-RS" altLang="lt-LT" sz="1600" dirty="0" smtClean="0">
                      <a:solidFill>
                        <a:srgbClr val="080808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Asfaltiranje puteva</a:t>
                  </a:r>
                  <a:r>
                    <a:rPr lang="en-GB" altLang="lt-LT" sz="1600" dirty="0" smtClean="0">
                      <a:solidFill>
                        <a:srgbClr val="080808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  <a:endParaRPr lang="en-GB" altLang="lt-LT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285750" lvl="0" indent="-2857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-"/>
                  </a:pPr>
                  <a:r>
                    <a:rPr lang="sr-Latn-RS" altLang="lt-LT" sz="1600" dirty="0" smtClean="0">
                      <a:solidFill>
                        <a:srgbClr val="080808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Izrada video priloga</a:t>
                  </a:r>
                  <a:endParaRPr kumimoji="0" lang="en-GB" altLang="lt-LT" sz="1600" b="0" i="0" u="none" strike="noStrike" cap="none" normalizeH="0" baseline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" name="Text Box 13">
                  <a:extLst>
                    <a:ext uri="{FF2B5EF4-FFF2-40B4-BE49-F238E27FC236}">
                      <a16:creationId xmlns:a16="http://schemas.microsoft.com/office/drawing/2014/main" id="{2792F176-3BD2-7E4B-AEF4-6ECC3D9AEC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9339" y="1552493"/>
                  <a:ext cx="1055869" cy="55410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r-Latn-RS" altLang="lt-LT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Strateški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r-Latn-RS" altLang="lt-LT" sz="16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cilj</a:t>
                  </a:r>
                  <a:endParaRPr kumimoji="0" lang="en-GB" altLang="lt-LT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3" name="Line 22">
                <a:extLst>
                  <a:ext uri="{FF2B5EF4-FFF2-40B4-BE49-F238E27FC236}">
                    <a16:creationId xmlns:a16="http://schemas.microsoft.com/office/drawing/2014/main" id="{E29A3440-FEF0-584B-82E5-5564D39E2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5927" y="872597"/>
                <a:ext cx="526536" cy="2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 sz="1400"/>
              </a:p>
            </p:txBody>
          </p:sp>
        </p:grpSp>
        <p:sp>
          <p:nvSpPr>
            <p:cNvPr id="59" name="AutoShape 3">
              <a:extLst>
                <a:ext uri="{FF2B5EF4-FFF2-40B4-BE49-F238E27FC236}">
                  <a16:creationId xmlns:a16="http://schemas.microsoft.com/office/drawing/2014/main" id="{4C21BAAE-6E20-2043-8175-59A3630C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34" y="689846"/>
              <a:ext cx="2123267" cy="828548"/>
            </a:xfrm>
            <a:prstGeom prst="wedgeRoundRectCallout">
              <a:avLst>
                <a:gd name="adj1" fmla="val 67858"/>
                <a:gd name="adj2" fmla="val 100965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lt-LT" sz="1600" b="1" dirty="0" smtClean="0">
                  <a:solidFill>
                    <a:srgbClr val="080808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Strateški cilj</a:t>
              </a:r>
              <a:r>
                <a:rPr kumimoji="0" lang="en-GB" altLang="lt-LT" sz="1600" b="1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kumimoji="0" lang="en-GB" altLang="lt-LT" sz="1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sz="1600" dirty="0" smtClean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Povećanje sigurnosti u saobraćaju</a:t>
              </a:r>
              <a:endParaRPr kumimoji="0" lang="en-GB" altLang="lt-LT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AutoShape 3">
              <a:extLst>
                <a:ext uri="{FF2B5EF4-FFF2-40B4-BE49-F238E27FC236}">
                  <a16:creationId xmlns:a16="http://schemas.microsoft.com/office/drawing/2014/main" id="{3AF9758B-4FF0-FB43-A772-CB45FF06F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86" y="1875295"/>
              <a:ext cx="2014780" cy="1038386"/>
            </a:xfrm>
            <a:prstGeom prst="wedgeRoundRectCallout">
              <a:avLst>
                <a:gd name="adj1" fmla="val 66581"/>
                <a:gd name="adj2" fmla="val 90329"/>
                <a:gd name="adj3" fmla="val 16667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sr-Latn-RS" altLang="lt-LT" sz="1600" b="1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Specifični cilj</a:t>
              </a:r>
              <a:r>
                <a:rPr kumimoji="0" lang="en-GB" altLang="lt-LT" sz="1600" b="1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kumimoji="0" lang="en-GB" altLang="lt-LT" sz="1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sz="1600" dirty="0" smtClean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Bolji kvalitet puteva i svjesnost građana o sigurnosti u saobraćaju</a:t>
              </a:r>
              <a:endParaRPr kumimoji="0" lang="en-GB" altLang="lt-LT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01547" y="-106948"/>
            <a:ext cx="10515600" cy="550293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80808"/>
                </a:solidFill>
              </a:rPr>
              <a:t>PRIMJER PROGRAMA: SIGURNOST U SAOBRAĆAJU</a:t>
            </a:r>
            <a:endParaRPr lang="en-GB" sz="2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DC98-F978-5E45-8DC1-36ED13F1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910455" cy="55029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80808"/>
                </a:solidFill>
              </a:rPr>
              <a:t>PREBACIVANJE</a:t>
            </a:r>
            <a:r>
              <a:rPr lang="en-US" i="1" dirty="0" smtClean="0">
                <a:solidFill>
                  <a:srgbClr val="080808"/>
                </a:solidFill>
              </a:rPr>
              <a:t> </a:t>
            </a:r>
            <a:r>
              <a:rPr lang="x-none" smtClean="0">
                <a:solidFill>
                  <a:srgbClr val="080808"/>
                </a:solidFill>
              </a:rPr>
              <a:t>TRADI</a:t>
            </a:r>
            <a:r>
              <a:rPr lang="sr-Latn-RS" dirty="0" smtClean="0">
                <a:solidFill>
                  <a:srgbClr val="080808"/>
                </a:solidFill>
              </a:rPr>
              <a:t>C</a:t>
            </a:r>
            <a:r>
              <a:rPr lang="x-none" smtClean="0">
                <a:solidFill>
                  <a:srgbClr val="080808"/>
                </a:solidFill>
              </a:rPr>
              <a:t>IONAL</a:t>
            </a:r>
            <a:r>
              <a:rPr lang="sr-Latn-RS" dirty="0" smtClean="0">
                <a:solidFill>
                  <a:srgbClr val="080808"/>
                </a:solidFill>
              </a:rPr>
              <a:t>N</a:t>
            </a:r>
            <a:r>
              <a:rPr lang="en-GB" dirty="0" smtClean="0">
                <a:solidFill>
                  <a:srgbClr val="080808"/>
                </a:solidFill>
              </a:rPr>
              <a:t>OG BUDŽETA U </a:t>
            </a:r>
            <a:r>
              <a:rPr lang="en-US" altLang="lt-LT" dirty="0" smtClean="0">
                <a:solidFill>
                  <a:srgbClr val="080808"/>
                </a:solidFill>
              </a:rPr>
              <a:t>PROGRAM</a:t>
            </a:r>
            <a:r>
              <a:rPr lang="sr-Latn-RS" altLang="lt-LT" dirty="0" smtClean="0">
                <a:solidFill>
                  <a:srgbClr val="080808"/>
                </a:solidFill>
              </a:rPr>
              <a:t>SKI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60502-6E76-7E46-954F-A8748A26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„NASTAVAK PODRŠKE UPRAVLJANJU JAVNIM FINANSIJAMA U BIH“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CF8F3-F12A-4F4D-B8F3-3E70EBEE8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17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D4F0EF1-04C1-204F-BBF5-E83907CD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15" y="767906"/>
            <a:ext cx="4497675" cy="5668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lt-LT" sz="1400" b="1" dirty="0" smtClean="0">
                <a:solidFill>
                  <a:srgbClr val="080808"/>
                </a:solidFill>
              </a:rPr>
              <a:t>BUD</a:t>
            </a:r>
            <a:r>
              <a:rPr lang="sr-Latn-RS" altLang="lt-LT" sz="1400" b="1" dirty="0">
                <a:solidFill>
                  <a:srgbClr val="080808"/>
                </a:solidFill>
              </a:rPr>
              <a:t>Ž</a:t>
            </a:r>
            <a:r>
              <a:rPr lang="en-US" altLang="lt-LT" sz="1400" b="1" dirty="0" smtClean="0">
                <a:solidFill>
                  <a:srgbClr val="080808"/>
                </a:solidFill>
              </a:rPr>
              <a:t>ET</a:t>
            </a:r>
            <a:r>
              <a:rPr lang="sr-Latn-RS" altLang="lt-LT" sz="1400" b="1" dirty="0" smtClean="0">
                <a:solidFill>
                  <a:srgbClr val="080808"/>
                </a:solidFill>
              </a:rPr>
              <a:t>SKI KORISNIK</a:t>
            </a:r>
            <a:r>
              <a:rPr lang="en-US" altLang="lt-LT" sz="1400" b="1" dirty="0" smtClean="0">
                <a:solidFill>
                  <a:srgbClr val="080808"/>
                </a:solidFill>
              </a:rPr>
              <a:t>:      </a:t>
            </a:r>
            <a:r>
              <a:rPr lang="sr-Latn-RS" altLang="lt-LT" sz="1400" b="1" dirty="0" smtClean="0">
                <a:solidFill>
                  <a:srgbClr val="080808"/>
                </a:solidFill>
              </a:rPr>
              <a:t>VATROGASNO</a:t>
            </a:r>
            <a:endParaRPr lang="en-US" altLang="lt-LT" sz="1400" b="1" dirty="0">
              <a:solidFill>
                <a:srgbClr val="080808"/>
              </a:solidFill>
            </a:endParaRPr>
          </a:p>
          <a:p>
            <a:pPr>
              <a:spcBef>
                <a:spcPct val="50000"/>
              </a:spcBef>
            </a:pPr>
            <a:r>
              <a:rPr lang="sr-Latn-RS" altLang="lt-LT" sz="1400" u="sng" dirty="0" smtClean="0">
                <a:solidFill>
                  <a:srgbClr val="080808"/>
                </a:solidFill>
              </a:rPr>
              <a:t>Troškovi osoblja</a:t>
            </a:r>
            <a:endParaRPr lang="en-US" altLang="lt-LT" sz="1400" dirty="0">
              <a:solidFill>
                <a:srgbClr val="080808"/>
              </a:solidFill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altLang="lt-LT" sz="1400" dirty="0">
                <a:solidFill>
                  <a:srgbClr val="080808"/>
                </a:solidFill>
              </a:rPr>
              <a:t> </a:t>
            </a:r>
            <a:r>
              <a:rPr lang="sr-Latn-RS" altLang="lt-LT" sz="1400" dirty="0" smtClean="0">
                <a:solidFill>
                  <a:srgbClr val="080808"/>
                </a:solidFill>
              </a:rPr>
              <a:t>Plate</a:t>
            </a:r>
            <a:r>
              <a:rPr lang="en-US" altLang="lt-LT" sz="1400" dirty="0">
                <a:solidFill>
                  <a:srgbClr val="080808"/>
                </a:solidFill>
              </a:rPr>
              <a:t>				$ 5,000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altLang="lt-LT" sz="1400" dirty="0">
                <a:solidFill>
                  <a:srgbClr val="080808"/>
                </a:solidFill>
              </a:rPr>
              <a:t>  </a:t>
            </a:r>
            <a:r>
              <a:rPr lang="sr-Latn-RS" altLang="lt-LT" sz="1400" dirty="0" smtClean="0">
                <a:solidFill>
                  <a:srgbClr val="080808"/>
                </a:solidFill>
              </a:rPr>
              <a:t>Povremene plate</a:t>
            </a:r>
            <a:r>
              <a:rPr lang="en-US" altLang="lt-LT" sz="1400" dirty="0">
                <a:solidFill>
                  <a:srgbClr val="080808"/>
                </a:solidFill>
              </a:rPr>
              <a:t>	   		   </a:t>
            </a:r>
            <a:r>
              <a:rPr lang="en-US" altLang="lt-LT" sz="1400" dirty="0" smtClean="0">
                <a:solidFill>
                  <a:srgbClr val="080808"/>
                </a:solidFill>
              </a:rPr>
              <a:t>1,000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altLang="lt-LT" sz="1400" dirty="0" smtClean="0">
                <a:solidFill>
                  <a:srgbClr val="080808"/>
                </a:solidFill>
              </a:rPr>
              <a:t>  </a:t>
            </a:r>
            <a:r>
              <a:rPr lang="sr-Latn-RS" altLang="lt-LT" sz="1400" dirty="0">
                <a:solidFill>
                  <a:srgbClr val="080808"/>
                </a:solidFill>
              </a:rPr>
              <a:t>P</a:t>
            </a:r>
            <a:r>
              <a:rPr lang="sr-Latn-RS" altLang="lt-LT" sz="1400" dirty="0" smtClean="0">
                <a:solidFill>
                  <a:srgbClr val="080808"/>
                </a:solidFill>
              </a:rPr>
              <a:t>rekovremeno</a:t>
            </a:r>
            <a:r>
              <a:rPr lang="en-US" altLang="lt-LT" sz="1400" u="sng" dirty="0" smtClean="0">
                <a:solidFill>
                  <a:srgbClr val="080808"/>
                </a:solidFill>
              </a:rPr>
              <a:t>	      		      500</a:t>
            </a:r>
          </a:p>
          <a:p>
            <a:pPr>
              <a:spcBef>
                <a:spcPct val="50000"/>
              </a:spcBef>
            </a:pPr>
            <a:r>
              <a:rPr lang="en-US" altLang="lt-LT" sz="1400" dirty="0">
                <a:solidFill>
                  <a:srgbClr val="080808"/>
                </a:solidFill>
              </a:rPr>
              <a:t>	</a:t>
            </a:r>
            <a:r>
              <a:rPr lang="sr-Latn-RS" altLang="lt-LT" sz="1400" dirty="0">
                <a:solidFill>
                  <a:srgbClr val="080808"/>
                </a:solidFill>
              </a:rPr>
              <a:t> Ukupno </a:t>
            </a:r>
            <a:r>
              <a:rPr lang="sr-Latn-RS" altLang="lt-LT" sz="1400" dirty="0" smtClean="0">
                <a:solidFill>
                  <a:srgbClr val="080808"/>
                </a:solidFill>
              </a:rPr>
              <a:t>       </a:t>
            </a:r>
            <a:r>
              <a:rPr lang="en-US" altLang="lt-LT" sz="1400" dirty="0">
                <a:solidFill>
                  <a:srgbClr val="080808"/>
                </a:solidFill>
              </a:rPr>
              <a:t>		$ 6,500</a:t>
            </a:r>
          </a:p>
          <a:p>
            <a:pPr algn="l">
              <a:spcBef>
                <a:spcPct val="50000"/>
              </a:spcBef>
            </a:pPr>
            <a:r>
              <a:rPr lang="sr-Latn-RS" altLang="lt-LT" sz="1400" u="sng" dirty="0" smtClean="0">
                <a:solidFill>
                  <a:srgbClr val="080808"/>
                </a:solidFill>
              </a:rPr>
              <a:t>Nabavke</a:t>
            </a:r>
            <a:endParaRPr lang="en-US" altLang="lt-LT" sz="1400" dirty="0">
              <a:solidFill>
                <a:srgbClr val="080808"/>
              </a:solidFill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altLang="lt-LT" sz="1400" dirty="0">
                <a:solidFill>
                  <a:srgbClr val="080808"/>
                </a:solidFill>
              </a:rPr>
              <a:t>     </a:t>
            </a:r>
            <a:r>
              <a:rPr lang="sr-Latn-RS" altLang="lt-LT" sz="1400" dirty="0" smtClean="0">
                <a:solidFill>
                  <a:srgbClr val="080808"/>
                </a:solidFill>
              </a:rPr>
              <a:t>Gorivo</a:t>
            </a:r>
            <a:r>
              <a:rPr lang="en-US" altLang="lt-LT" sz="1400" dirty="0">
                <a:solidFill>
                  <a:srgbClr val="080808"/>
                </a:solidFill>
              </a:rPr>
              <a:t>				$    800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altLang="lt-LT" sz="1400" dirty="0">
                <a:solidFill>
                  <a:srgbClr val="080808"/>
                </a:solidFill>
              </a:rPr>
              <a:t>     </a:t>
            </a:r>
            <a:r>
              <a:rPr lang="sr-Latn-RS" altLang="lt-LT" sz="1400" dirty="0" smtClean="0">
                <a:solidFill>
                  <a:srgbClr val="080808"/>
                </a:solidFill>
              </a:rPr>
              <a:t>Kancelarija</a:t>
            </a:r>
            <a:r>
              <a:rPr lang="en-US" altLang="lt-LT" sz="1400" dirty="0">
                <a:solidFill>
                  <a:srgbClr val="080808"/>
                </a:solidFill>
              </a:rPr>
              <a:t>			      200</a:t>
            </a: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en-US" altLang="lt-LT" sz="1400" dirty="0">
                <a:solidFill>
                  <a:srgbClr val="080808"/>
                </a:solidFill>
              </a:rPr>
              <a:t>     </a:t>
            </a:r>
            <a:r>
              <a:rPr lang="en-US" altLang="lt-LT" sz="1400" dirty="0" err="1">
                <a:solidFill>
                  <a:srgbClr val="080808"/>
                </a:solidFill>
              </a:rPr>
              <a:t>Oprema</a:t>
            </a:r>
            <a:r>
              <a:rPr lang="en-US" altLang="lt-LT" sz="1400" dirty="0">
                <a:solidFill>
                  <a:srgbClr val="080808"/>
                </a:solidFill>
              </a:rPr>
              <a:t> </a:t>
            </a:r>
            <a:r>
              <a:rPr lang="en-US" altLang="lt-LT" sz="1400" dirty="0" err="1">
                <a:solidFill>
                  <a:srgbClr val="080808"/>
                </a:solidFill>
              </a:rPr>
              <a:t>za</a:t>
            </a:r>
            <a:r>
              <a:rPr lang="en-US" altLang="lt-LT" sz="1400" dirty="0">
                <a:solidFill>
                  <a:srgbClr val="080808"/>
                </a:solidFill>
              </a:rPr>
              <a:t> </a:t>
            </a:r>
            <a:r>
              <a:rPr lang="en-US" altLang="lt-LT" sz="1400" dirty="0" err="1">
                <a:solidFill>
                  <a:srgbClr val="080808"/>
                </a:solidFill>
              </a:rPr>
              <a:t>hitne</a:t>
            </a:r>
            <a:r>
              <a:rPr lang="en-US" altLang="lt-LT" sz="1400" dirty="0">
                <a:solidFill>
                  <a:srgbClr val="080808"/>
                </a:solidFill>
              </a:rPr>
              <a:t> </a:t>
            </a:r>
            <a:r>
              <a:rPr lang="en-US" altLang="lt-LT" sz="1400" dirty="0" err="1" smtClean="0">
                <a:solidFill>
                  <a:srgbClr val="080808"/>
                </a:solidFill>
              </a:rPr>
              <a:t>slučajeve</a:t>
            </a:r>
            <a:r>
              <a:rPr lang="en-US" altLang="lt-LT" sz="1400" dirty="0">
                <a:solidFill>
                  <a:srgbClr val="080808"/>
                </a:solidFill>
              </a:rPr>
              <a:t>		      400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altLang="lt-LT" sz="1400" dirty="0">
                <a:solidFill>
                  <a:srgbClr val="080808"/>
                </a:solidFill>
              </a:rPr>
              <a:t>     </a:t>
            </a:r>
            <a:r>
              <a:rPr lang="sr-Latn-RS" altLang="lt-LT" sz="1400" dirty="0" smtClean="0">
                <a:solidFill>
                  <a:srgbClr val="080808"/>
                </a:solidFill>
              </a:rPr>
              <a:t>Putovanja</a:t>
            </a:r>
            <a:r>
              <a:rPr lang="en-US" altLang="lt-LT" sz="1400" dirty="0" smtClean="0">
                <a:solidFill>
                  <a:srgbClr val="080808"/>
                </a:solidFill>
              </a:rPr>
              <a:t>&amp; </a:t>
            </a:r>
            <a:r>
              <a:rPr lang="sr-Latn-RS" altLang="lt-LT" sz="1400" dirty="0" smtClean="0">
                <a:solidFill>
                  <a:srgbClr val="080808"/>
                </a:solidFill>
              </a:rPr>
              <a:t>obuke                                               </a:t>
            </a:r>
            <a:r>
              <a:rPr lang="en-US" altLang="lt-LT" sz="1400" dirty="0" smtClean="0">
                <a:solidFill>
                  <a:srgbClr val="080808"/>
                </a:solidFill>
              </a:rPr>
              <a:t>      </a:t>
            </a:r>
            <a:r>
              <a:rPr lang="en-US" altLang="lt-LT" sz="1400" dirty="0">
                <a:solidFill>
                  <a:srgbClr val="080808"/>
                </a:solidFill>
              </a:rPr>
              <a:t>100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altLang="lt-LT" sz="1400" dirty="0">
                <a:solidFill>
                  <a:srgbClr val="080808"/>
                </a:solidFill>
              </a:rPr>
              <a:t>     </a:t>
            </a:r>
            <a:r>
              <a:rPr lang="sr-Latn-RS" altLang="lt-LT" sz="1400" u="sng" dirty="0">
                <a:solidFill>
                  <a:srgbClr val="080808"/>
                </a:solidFill>
              </a:rPr>
              <a:t>U</a:t>
            </a:r>
            <a:r>
              <a:rPr lang="sr-Latn-RS" altLang="lt-LT" sz="1400" u="sng" dirty="0" smtClean="0">
                <a:solidFill>
                  <a:srgbClr val="080808"/>
                </a:solidFill>
              </a:rPr>
              <a:t>govorene usluge</a:t>
            </a:r>
            <a:r>
              <a:rPr lang="en-US" altLang="lt-LT" sz="1400" u="sng" dirty="0">
                <a:solidFill>
                  <a:srgbClr val="080808"/>
                </a:solidFill>
              </a:rPr>
              <a:t>		 	      200</a:t>
            </a:r>
          </a:p>
          <a:p>
            <a:pPr>
              <a:spcBef>
                <a:spcPct val="50000"/>
              </a:spcBef>
            </a:pPr>
            <a:r>
              <a:rPr lang="en-US" altLang="lt-LT" sz="1400" dirty="0">
                <a:solidFill>
                  <a:srgbClr val="080808"/>
                </a:solidFill>
              </a:rPr>
              <a:t>	</a:t>
            </a:r>
            <a:r>
              <a:rPr lang="sr-Latn-RS" altLang="lt-LT" sz="1400" dirty="0">
                <a:solidFill>
                  <a:srgbClr val="080808"/>
                </a:solidFill>
              </a:rPr>
              <a:t> Ukupno </a:t>
            </a:r>
            <a:r>
              <a:rPr lang="en-US" altLang="lt-LT" sz="1400" dirty="0">
                <a:solidFill>
                  <a:srgbClr val="080808"/>
                </a:solidFill>
              </a:rPr>
              <a:t>			$ 1,700</a:t>
            </a:r>
          </a:p>
          <a:p>
            <a:pPr algn="l">
              <a:spcBef>
                <a:spcPct val="50000"/>
              </a:spcBef>
            </a:pPr>
            <a:r>
              <a:rPr lang="sr-Latn-RS" altLang="lt-LT" sz="1400" u="sng" dirty="0" smtClean="0">
                <a:solidFill>
                  <a:srgbClr val="080808"/>
                </a:solidFill>
              </a:rPr>
              <a:t>Oprema</a:t>
            </a:r>
            <a:endParaRPr lang="en-US" altLang="lt-LT" sz="1400" u="sng" dirty="0">
              <a:solidFill>
                <a:srgbClr val="080808"/>
              </a:solidFill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altLang="lt-LT" sz="1400" dirty="0">
                <a:solidFill>
                  <a:srgbClr val="080808"/>
                </a:solidFill>
              </a:rPr>
              <a:t>     </a:t>
            </a:r>
            <a:r>
              <a:rPr lang="sr-Latn-RS" altLang="lt-LT" sz="1400" dirty="0" smtClean="0">
                <a:solidFill>
                  <a:srgbClr val="080808"/>
                </a:solidFill>
              </a:rPr>
              <a:t>Crijeva</a:t>
            </a:r>
            <a:r>
              <a:rPr lang="en-US" altLang="lt-LT" sz="1400" dirty="0">
                <a:solidFill>
                  <a:srgbClr val="080808"/>
                </a:solidFill>
              </a:rPr>
              <a:t>				$    500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altLang="lt-LT" sz="1400" dirty="0">
                <a:solidFill>
                  <a:srgbClr val="080808"/>
                </a:solidFill>
              </a:rPr>
              <a:t>     </a:t>
            </a:r>
            <a:r>
              <a:rPr lang="sr-Latn-RS" altLang="lt-LT" sz="1400" u="sng" dirty="0" smtClean="0">
                <a:solidFill>
                  <a:srgbClr val="080808"/>
                </a:solidFill>
              </a:rPr>
              <a:t>Oprema za kamione</a:t>
            </a:r>
            <a:r>
              <a:rPr lang="en-US" altLang="lt-LT" sz="1400" u="sng" dirty="0">
                <a:solidFill>
                  <a:srgbClr val="080808"/>
                </a:solidFill>
              </a:rPr>
              <a:t>			   2,000</a:t>
            </a:r>
          </a:p>
          <a:p>
            <a:pPr algn="l">
              <a:spcBef>
                <a:spcPct val="50000"/>
              </a:spcBef>
            </a:pPr>
            <a:r>
              <a:rPr lang="en-US" altLang="lt-LT" sz="1400" dirty="0">
                <a:solidFill>
                  <a:srgbClr val="080808"/>
                </a:solidFill>
              </a:rPr>
              <a:t>  	</a:t>
            </a:r>
            <a:r>
              <a:rPr lang="sr-Latn-RS" altLang="lt-LT" sz="1400" dirty="0">
                <a:solidFill>
                  <a:srgbClr val="080808"/>
                </a:solidFill>
              </a:rPr>
              <a:t>U</a:t>
            </a:r>
            <a:r>
              <a:rPr lang="sr-Latn-RS" altLang="lt-LT" sz="1400" dirty="0" smtClean="0">
                <a:solidFill>
                  <a:srgbClr val="080808"/>
                </a:solidFill>
              </a:rPr>
              <a:t>kupno</a:t>
            </a:r>
            <a:r>
              <a:rPr lang="en-US" altLang="lt-LT" sz="1400" dirty="0">
                <a:solidFill>
                  <a:srgbClr val="080808"/>
                </a:solidFill>
              </a:rPr>
              <a:t>			$ 2,500</a:t>
            </a:r>
          </a:p>
          <a:p>
            <a:pPr>
              <a:spcBef>
                <a:spcPts val="1200"/>
              </a:spcBef>
            </a:pPr>
            <a:r>
              <a:rPr lang="en-US" altLang="lt-LT" sz="1400" dirty="0">
                <a:solidFill>
                  <a:srgbClr val="080808"/>
                </a:solidFill>
              </a:rPr>
              <a:t>	</a:t>
            </a:r>
            <a:r>
              <a:rPr lang="sr-Latn-RS" altLang="lt-LT" sz="1400" b="1" dirty="0" smtClean="0">
                <a:solidFill>
                  <a:srgbClr val="080808"/>
                </a:solidFill>
              </a:rPr>
              <a:t>UKUPNO             </a:t>
            </a:r>
            <a:r>
              <a:rPr lang="en-US" altLang="lt-LT" sz="1400" b="1" dirty="0">
                <a:solidFill>
                  <a:srgbClr val="080808"/>
                </a:solidFill>
              </a:rPr>
              <a:t>		</a:t>
            </a:r>
            <a:r>
              <a:rPr lang="en-US" altLang="lt-LT" sz="1400" b="1" dirty="0">
                <a:solidFill>
                  <a:srgbClr val="080808"/>
                </a:solidFill>
                <a:highlight>
                  <a:srgbClr val="FFFF00"/>
                </a:highlight>
              </a:rPr>
              <a:t>$10,700</a:t>
            </a:r>
            <a:endParaRPr lang="en-US" altLang="lt-LT" sz="1400" b="1" u="sng" dirty="0">
              <a:solidFill>
                <a:srgbClr val="080808"/>
              </a:solidFill>
              <a:highlight>
                <a:srgbClr val="FFFF00"/>
              </a:highlight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4D57129-FF55-E14E-B868-2E8086544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334" y="733379"/>
            <a:ext cx="4668982" cy="5678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lt-LT" sz="1400" b="1" dirty="0" smtClean="0">
                <a:solidFill>
                  <a:srgbClr val="080808"/>
                </a:solidFill>
              </a:rPr>
              <a:t>BUD</a:t>
            </a:r>
            <a:r>
              <a:rPr lang="sr-Latn-RS" altLang="lt-LT" sz="1400" b="1" dirty="0">
                <a:solidFill>
                  <a:srgbClr val="080808"/>
                </a:solidFill>
              </a:rPr>
              <a:t>Ž</a:t>
            </a:r>
            <a:r>
              <a:rPr lang="en-US" altLang="lt-LT" sz="1400" b="1" dirty="0" smtClean="0">
                <a:solidFill>
                  <a:srgbClr val="080808"/>
                </a:solidFill>
              </a:rPr>
              <a:t>ET</a:t>
            </a:r>
            <a:r>
              <a:rPr lang="sr-Latn-RS" altLang="lt-LT" sz="1400" b="1" dirty="0" smtClean="0">
                <a:solidFill>
                  <a:srgbClr val="080808"/>
                </a:solidFill>
              </a:rPr>
              <a:t>SKI</a:t>
            </a:r>
            <a:r>
              <a:rPr lang="en-US" altLang="lt-LT" sz="1400" b="1" dirty="0" smtClean="0">
                <a:solidFill>
                  <a:srgbClr val="080808"/>
                </a:solidFill>
              </a:rPr>
              <a:t> PROGRAM:</a:t>
            </a:r>
            <a:r>
              <a:rPr lang="lt-LT" altLang="lt-LT" sz="1400" b="1" dirty="0" smtClean="0">
                <a:solidFill>
                  <a:srgbClr val="080808"/>
                </a:solidFill>
              </a:rPr>
              <a:t>     </a:t>
            </a:r>
            <a:r>
              <a:rPr lang="sr-Latn-RS" altLang="lt-LT" sz="1400" b="1" dirty="0" smtClean="0">
                <a:solidFill>
                  <a:srgbClr val="080808"/>
                </a:solidFill>
              </a:rPr>
              <a:t>JAVNA BEZBJEDNOST</a:t>
            </a:r>
            <a:endParaRPr lang="lt-LT" altLang="lt-LT" sz="1400" b="1" dirty="0">
              <a:solidFill>
                <a:srgbClr val="080808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lt-LT" sz="1400" dirty="0">
              <a:solidFill>
                <a:srgbClr val="080808"/>
              </a:solidFill>
            </a:endParaRP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sr-Latn-RS" altLang="lt-LT" sz="1400" dirty="0" smtClean="0">
                <a:solidFill>
                  <a:srgbClr val="080808"/>
                </a:solidFill>
              </a:rPr>
              <a:t>Policija</a:t>
            </a:r>
            <a:r>
              <a:rPr lang="en-US" altLang="lt-LT" sz="1400" dirty="0">
                <a:solidFill>
                  <a:srgbClr val="080808"/>
                </a:solidFill>
              </a:rPr>
              <a:t>			$   8,000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sr-Latn-RS" altLang="lt-LT" sz="1400" dirty="0" smtClean="0">
                <a:solidFill>
                  <a:srgbClr val="080808"/>
                </a:solidFill>
              </a:rPr>
              <a:t>Istrage</a:t>
            </a:r>
            <a:r>
              <a:rPr lang="en-US" altLang="lt-LT" sz="1400" dirty="0">
                <a:solidFill>
                  <a:srgbClr val="080808"/>
                </a:solidFill>
              </a:rPr>
              <a:t>			     1,000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sr-Latn-RS" altLang="lt-LT" sz="1400" dirty="0" smtClean="0">
                <a:solidFill>
                  <a:srgbClr val="080808"/>
                </a:solidFill>
              </a:rPr>
              <a:t>Saobraćajna policija </a:t>
            </a:r>
            <a:r>
              <a:rPr lang="en-US" altLang="lt-LT" sz="1400" dirty="0">
                <a:solidFill>
                  <a:srgbClr val="080808"/>
                </a:solidFill>
              </a:rPr>
              <a:t>		     3,000	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sr-Latn-RS" altLang="lt-LT" sz="1400" dirty="0" smtClean="0">
                <a:solidFill>
                  <a:srgbClr val="080808"/>
                </a:solidFill>
              </a:rPr>
              <a:t>Suzbijanje požara</a:t>
            </a:r>
            <a:r>
              <a:rPr lang="en-US" altLang="lt-LT" sz="1400" dirty="0">
                <a:solidFill>
                  <a:srgbClr val="080808"/>
                </a:solidFill>
              </a:rPr>
              <a:t>			     5,400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sr-Latn-RS" altLang="lt-LT" sz="1400" dirty="0" smtClean="0">
                <a:solidFill>
                  <a:srgbClr val="080808"/>
                </a:solidFill>
              </a:rPr>
              <a:t>Obuka o požarima</a:t>
            </a:r>
            <a:r>
              <a:rPr lang="en-US" altLang="lt-LT" sz="1400" dirty="0">
                <a:solidFill>
                  <a:srgbClr val="080808"/>
                </a:solidFill>
              </a:rPr>
              <a:t>		        500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sr-Latn-RS" altLang="lt-LT" sz="1400" dirty="0" smtClean="0">
                <a:solidFill>
                  <a:srgbClr val="080808"/>
                </a:solidFill>
              </a:rPr>
              <a:t>Prevencija požara</a:t>
            </a:r>
            <a:r>
              <a:rPr lang="en-US" altLang="lt-LT" sz="1400" dirty="0">
                <a:solidFill>
                  <a:srgbClr val="080808"/>
                </a:solidFill>
              </a:rPr>
              <a:t>			     1,800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sr-Latn-RS" altLang="lt-LT" sz="1400" dirty="0" smtClean="0">
                <a:solidFill>
                  <a:srgbClr val="080808"/>
                </a:solidFill>
              </a:rPr>
              <a:t>Spasavanje</a:t>
            </a:r>
            <a:r>
              <a:rPr lang="en-US" altLang="lt-LT" sz="1400" dirty="0">
                <a:solidFill>
                  <a:srgbClr val="080808"/>
                </a:solidFill>
              </a:rPr>
              <a:t>			     2,000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sr-Latn-RS" altLang="lt-LT" sz="1400" b="1" dirty="0" smtClean="0">
                <a:solidFill>
                  <a:srgbClr val="080808"/>
                </a:solidFill>
              </a:rPr>
              <a:t>Vatrogasna administracija</a:t>
            </a:r>
            <a:r>
              <a:rPr lang="en-US" altLang="lt-LT" sz="1400" dirty="0">
                <a:solidFill>
                  <a:srgbClr val="080808"/>
                </a:solidFill>
              </a:rPr>
              <a:t>		     1,000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sr-Latn-RS" altLang="lt-LT" sz="1400" dirty="0" smtClean="0">
                <a:solidFill>
                  <a:srgbClr val="080808"/>
                </a:solidFill>
              </a:rPr>
              <a:t>Građevinska inspekcija </a:t>
            </a:r>
            <a:r>
              <a:rPr lang="en-US" altLang="lt-LT" sz="1400" dirty="0">
                <a:solidFill>
                  <a:srgbClr val="080808"/>
                </a:solidFill>
              </a:rPr>
              <a:t>		     1,000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sr-Latn-RS" altLang="lt-LT" sz="1400" dirty="0" smtClean="0">
                <a:solidFill>
                  <a:srgbClr val="080808"/>
                </a:solidFill>
              </a:rPr>
              <a:t>Kontrola životinja</a:t>
            </a:r>
            <a:r>
              <a:rPr lang="en-US" altLang="lt-LT" sz="1400" dirty="0">
                <a:solidFill>
                  <a:srgbClr val="080808"/>
                </a:solidFill>
              </a:rPr>
              <a:t>			     1,500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sr-Latn-RS" altLang="lt-LT" sz="1400" dirty="0" smtClean="0">
                <a:solidFill>
                  <a:srgbClr val="080808"/>
                </a:solidFill>
              </a:rPr>
              <a:t>Saobraćajno inžinjerstvo</a:t>
            </a:r>
            <a:r>
              <a:rPr lang="en-US" altLang="lt-LT" sz="1400" dirty="0">
                <a:solidFill>
                  <a:srgbClr val="080808"/>
                </a:solidFill>
              </a:rPr>
              <a:t>		</a:t>
            </a:r>
            <a:r>
              <a:rPr lang="lt-LT" altLang="lt-LT" sz="1400" dirty="0">
                <a:solidFill>
                  <a:srgbClr val="080808"/>
                </a:solidFill>
              </a:rPr>
              <a:t>       </a:t>
            </a:r>
            <a:r>
              <a:rPr lang="en-US" altLang="lt-LT" sz="1400" dirty="0">
                <a:solidFill>
                  <a:srgbClr val="080808"/>
                </a:solidFill>
              </a:rPr>
              <a:t>500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sr-Latn-RS" altLang="lt-LT" sz="1400" dirty="0" smtClean="0">
                <a:solidFill>
                  <a:srgbClr val="080808"/>
                </a:solidFill>
              </a:rPr>
              <a:t>Ulična rasveta</a:t>
            </a:r>
            <a:r>
              <a:rPr lang="en-US" altLang="lt-LT" sz="1400" dirty="0">
                <a:solidFill>
                  <a:srgbClr val="080808"/>
                </a:solidFill>
              </a:rPr>
              <a:t>			    </a:t>
            </a:r>
            <a:r>
              <a:rPr lang="en-US" altLang="lt-LT" sz="1400" u="sng" dirty="0">
                <a:solidFill>
                  <a:srgbClr val="080808"/>
                </a:solidFill>
              </a:rPr>
              <a:t>2,000</a:t>
            </a:r>
            <a:endParaRPr lang="en-US" altLang="lt-LT" sz="1400" dirty="0">
              <a:solidFill>
                <a:srgbClr val="080808"/>
              </a:solidFill>
            </a:endParaRPr>
          </a:p>
          <a:p>
            <a:pPr algn="r">
              <a:spcBef>
                <a:spcPts val="1200"/>
              </a:spcBef>
            </a:pPr>
            <a:endParaRPr lang="en-US" altLang="lt-LT" sz="1400" b="1" dirty="0">
              <a:solidFill>
                <a:srgbClr val="080808"/>
              </a:solidFill>
            </a:endParaRPr>
          </a:p>
          <a:p>
            <a:pPr algn="r">
              <a:spcBef>
                <a:spcPts val="1200"/>
              </a:spcBef>
            </a:pPr>
            <a:r>
              <a:rPr lang="sr-Latn-RS" altLang="lt-LT" sz="1400" b="1" dirty="0">
                <a:solidFill>
                  <a:srgbClr val="080808"/>
                </a:solidFill>
              </a:rPr>
              <a:t>UKUPNO </a:t>
            </a:r>
            <a:r>
              <a:rPr lang="en-US" altLang="lt-LT" sz="1400" b="1" dirty="0">
                <a:solidFill>
                  <a:srgbClr val="080808"/>
                </a:solidFill>
              </a:rPr>
              <a:t>		</a:t>
            </a:r>
            <a:r>
              <a:rPr lang="en-US" altLang="lt-LT" sz="1400" b="1" dirty="0">
                <a:solidFill>
                  <a:srgbClr val="080808"/>
                </a:solidFill>
                <a:highlight>
                  <a:srgbClr val="FFFF00"/>
                </a:highlight>
              </a:rPr>
              <a:t>$10,700</a:t>
            </a:r>
            <a:endParaRPr lang="en-US" altLang="lt-LT" sz="1400" b="1" u="sng" dirty="0">
              <a:solidFill>
                <a:srgbClr val="080808"/>
              </a:solidFill>
              <a:highlight>
                <a:srgbClr val="FFFF00"/>
              </a:highligh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C4EF3A-FFC5-B343-86EB-AD08464C8DBA}"/>
              </a:ext>
            </a:extLst>
          </p:cNvPr>
          <p:cNvSpPr/>
          <p:nvPr/>
        </p:nvSpPr>
        <p:spPr>
          <a:xfrm>
            <a:off x="10681854" y="3862316"/>
            <a:ext cx="782265" cy="395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0834C4-9A9D-5046-99C4-4DFEB419B801}"/>
              </a:ext>
            </a:extLst>
          </p:cNvPr>
          <p:cNvSpPr/>
          <p:nvPr/>
        </p:nvSpPr>
        <p:spPr>
          <a:xfrm>
            <a:off x="4184072" y="3144981"/>
            <a:ext cx="609599" cy="3186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14AD2C-15FE-8042-999D-1BDCF6DC3B02}"/>
              </a:ext>
            </a:extLst>
          </p:cNvPr>
          <p:cNvSpPr/>
          <p:nvPr/>
        </p:nvSpPr>
        <p:spPr>
          <a:xfrm>
            <a:off x="4017819" y="2244435"/>
            <a:ext cx="663512" cy="304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7057CD-4E65-5D40-AC90-CBEECE5156E3}"/>
              </a:ext>
            </a:extLst>
          </p:cNvPr>
          <p:cNvSpPr/>
          <p:nvPr/>
        </p:nvSpPr>
        <p:spPr>
          <a:xfrm>
            <a:off x="4184072" y="3948545"/>
            <a:ext cx="609599" cy="3186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0C54B5-FC8F-8140-A421-C2404780988E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>
            <a:off x="4793671" y="3304309"/>
            <a:ext cx="5888183" cy="75590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364C5A-AD54-0A4F-BFD0-7C12F95C96E8}"/>
              </a:ext>
            </a:extLst>
          </p:cNvPr>
          <p:cNvCxnSpPr>
            <a:cxnSpLocks/>
            <a:stCxn id="11" idx="6"/>
            <a:endCxn id="8" idx="2"/>
          </p:cNvCxnSpPr>
          <p:nvPr/>
        </p:nvCxnSpPr>
        <p:spPr>
          <a:xfrm flipV="1">
            <a:off x="4793671" y="4060209"/>
            <a:ext cx="5888183" cy="4766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888564DC-3509-514C-A59A-FBF6532ED195}"/>
              </a:ext>
            </a:extLst>
          </p:cNvPr>
          <p:cNvSpPr/>
          <p:nvPr/>
        </p:nvSpPr>
        <p:spPr>
          <a:xfrm>
            <a:off x="5250873" y="2237546"/>
            <a:ext cx="699551" cy="3209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rgbClr val="080808"/>
                </a:solidFill>
              </a:rPr>
              <a:t>600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16FE09-EBC5-C046-93BA-2B33F7F185BD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5950424" y="2398011"/>
            <a:ext cx="4731430" cy="166219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8076A51E-0A27-FB48-8109-DAA72A362C34}"/>
              </a:ext>
            </a:extLst>
          </p:cNvPr>
          <p:cNvSpPr/>
          <p:nvPr/>
        </p:nvSpPr>
        <p:spPr>
          <a:xfrm>
            <a:off x="3970926" y="2185818"/>
            <a:ext cx="800367" cy="4284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accent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F6CCAA-39D4-2C4F-B5C2-E616EBD5B9DB}"/>
              </a:ext>
            </a:extLst>
          </p:cNvPr>
          <p:cNvCxnSpPr>
            <a:cxnSpLocks/>
            <a:stCxn id="49" idx="6"/>
          </p:cNvCxnSpPr>
          <p:nvPr/>
        </p:nvCxnSpPr>
        <p:spPr>
          <a:xfrm flipV="1">
            <a:off x="4771293" y="1535724"/>
            <a:ext cx="2684584" cy="864308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343AA91-AE9C-1844-8D02-000BB9A596F8}"/>
              </a:ext>
            </a:extLst>
          </p:cNvPr>
          <p:cNvCxnSpPr>
            <a:cxnSpLocks/>
            <a:stCxn id="49" idx="6"/>
          </p:cNvCxnSpPr>
          <p:nvPr/>
        </p:nvCxnSpPr>
        <p:spPr>
          <a:xfrm>
            <a:off x="4771293" y="2400032"/>
            <a:ext cx="2684584" cy="941045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77FF288-1E47-714F-8A9D-BB113C9BABA6}"/>
              </a:ext>
            </a:extLst>
          </p:cNvPr>
          <p:cNvCxnSpPr>
            <a:cxnSpLocks/>
          </p:cNvCxnSpPr>
          <p:nvPr/>
        </p:nvCxnSpPr>
        <p:spPr>
          <a:xfrm>
            <a:off x="4783015" y="2414954"/>
            <a:ext cx="2731477" cy="1266092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9580C93-3BD5-704C-BCDA-DD73A5CFFB2F}"/>
              </a:ext>
            </a:extLst>
          </p:cNvPr>
          <p:cNvCxnSpPr>
            <a:cxnSpLocks/>
          </p:cNvCxnSpPr>
          <p:nvPr/>
        </p:nvCxnSpPr>
        <p:spPr>
          <a:xfrm>
            <a:off x="4806462" y="2426678"/>
            <a:ext cx="2696307" cy="1559168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17915F4-CC9E-7143-B781-F8DCC7088F60}"/>
              </a:ext>
            </a:extLst>
          </p:cNvPr>
          <p:cNvCxnSpPr>
            <a:cxnSpLocks/>
            <a:stCxn id="49" idx="6"/>
          </p:cNvCxnSpPr>
          <p:nvPr/>
        </p:nvCxnSpPr>
        <p:spPr>
          <a:xfrm>
            <a:off x="4771293" y="2400032"/>
            <a:ext cx="2754922" cy="1925783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05469B0-DCED-A444-A02A-77D6B679906B}"/>
              </a:ext>
            </a:extLst>
          </p:cNvPr>
          <p:cNvCxnSpPr>
            <a:cxnSpLocks/>
          </p:cNvCxnSpPr>
          <p:nvPr/>
        </p:nvCxnSpPr>
        <p:spPr>
          <a:xfrm>
            <a:off x="4806462" y="2391508"/>
            <a:ext cx="2708030" cy="2239107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34957B1-D955-7A43-B530-990D5676EFA0}"/>
              </a:ext>
            </a:extLst>
          </p:cNvPr>
          <p:cNvCxnSpPr>
            <a:cxnSpLocks/>
            <a:stCxn id="49" idx="6"/>
          </p:cNvCxnSpPr>
          <p:nvPr/>
        </p:nvCxnSpPr>
        <p:spPr>
          <a:xfrm>
            <a:off x="4771293" y="2400032"/>
            <a:ext cx="2745385" cy="312171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357FE8F-2F6F-924F-93F5-21804B3E1CC4}"/>
              </a:ext>
            </a:extLst>
          </p:cNvPr>
          <p:cNvCxnSpPr>
            <a:cxnSpLocks/>
          </p:cNvCxnSpPr>
          <p:nvPr/>
        </p:nvCxnSpPr>
        <p:spPr>
          <a:xfrm flipV="1">
            <a:off x="4788976" y="1859797"/>
            <a:ext cx="2696705" cy="550189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B77CF9B-18C5-1446-8578-94DF09F344B0}"/>
              </a:ext>
            </a:extLst>
          </p:cNvPr>
          <p:cNvCxnSpPr>
            <a:cxnSpLocks/>
            <a:stCxn id="49" idx="6"/>
          </p:cNvCxnSpPr>
          <p:nvPr/>
        </p:nvCxnSpPr>
        <p:spPr>
          <a:xfrm flipV="1">
            <a:off x="4771293" y="2162014"/>
            <a:ext cx="2660144" cy="238018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BB4C599-0225-224D-94EB-D8F01F649AF6}"/>
              </a:ext>
            </a:extLst>
          </p:cNvPr>
          <p:cNvCxnSpPr>
            <a:cxnSpLocks/>
          </p:cNvCxnSpPr>
          <p:nvPr/>
        </p:nvCxnSpPr>
        <p:spPr>
          <a:xfrm>
            <a:off x="4681331" y="2396911"/>
            <a:ext cx="569542" cy="110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358" y="6188191"/>
            <a:ext cx="1832642" cy="7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10515600" cy="1195813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32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GB" sz="3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Struktura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prezentacije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sr-Latn-BA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0" y="2248968"/>
            <a:ext cx="10855299" cy="468670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Informacije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o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Projektu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en-GB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Rezultati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Projekta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do 31. 12. 2021.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godine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Planirani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rezultati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Projekta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od 1. 1. do 31. 12.2022.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godine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Osnovne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informacije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o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programskom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budžetiranju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2</a:t>
            </a:fld>
            <a:r>
              <a:rPr lang="en-US"/>
              <a:t> 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617" y="5631018"/>
            <a:ext cx="3121423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45" y="1"/>
            <a:ext cx="10515600" cy="1332182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I 	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Osnovne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informacije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o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Projektu</a:t>
            </a:r>
            <a:endParaRPr lang="sr-Latn-BA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06245" y="993057"/>
            <a:ext cx="10887253" cy="5046263"/>
          </a:xfrm>
        </p:spPr>
        <p:txBody>
          <a:bodyPr>
            <a:noAutofit/>
          </a:bodyPr>
          <a:lstStyle/>
          <a:p>
            <a:endParaRPr lang="pt-BR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b="1" dirty="0" err="1" smtClean="0">
                <a:solidFill>
                  <a:schemeClr val="tx1">
                    <a:lumMod val="50000"/>
                  </a:schemeClr>
                </a:solidFill>
              </a:rPr>
              <a:t>Implementacija</a:t>
            </a:r>
            <a:r>
              <a:rPr lang="en-GB" sz="22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tx1">
                    <a:lumMod val="50000"/>
                  </a:schemeClr>
                </a:solidFill>
              </a:rPr>
              <a:t>Pojekta</a:t>
            </a:r>
            <a:r>
              <a:rPr lang="en-GB" sz="2200" b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2200" dirty="0">
                <a:solidFill>
                  <a:schemeClr val="tx1">
                    <a:lumMod val="50000"/>
                  </a:schemeClr>
                </a:solidFill>
              </a:rPr>
              <a:t>DAI Global Austria GmbH &amp; Co KG 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b="1" dirty="0" err="1" smtClean="0">
                <a:solidFill>
                  <a:schemeClr val="tx1">
                    <a:lumMod val="50000"/>
                  </a:schemeClr>
                </a:solidFill>
              </a:rPr>
              <a:t>Početak</a:t>
            </a:r>
            <a:r>
              <a:rPr lang="en-GB" sz="22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tx1">
                    <a:lumMod val="50000"/>
                  </a:schemeClr>
                </a:solidFill>
              </a:rPr>
              <a:t>Projekta</a:t>
            </a:r>
            <a:r>
              <a:rPr lang="en-GB" sz="2200" b="1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GB" sz="2200" dirty="0" err="1" smtClean="0">
                <a:solidFill>
                  <a:schemeClr val="tx1">
                    <a:lumMod val="50000"/>
                  </a:schemeClr>
                </a:solidFill>
              </a:rPr>
              <a:t>jula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</a:rPr>
              <a:t> 2020 </a:t>
            </a:r>
            <a:r>
              <a:rPr lang="en-GB" sz="2200" dirty="0" err="1" smtClean="0">
                <a:solidFill>
                  <a:schemeClr val="tx1">
                    <a:lumMod val="50000"/>
                  </a:schemeClr>
                </a:solidFill>
              </a:rPr>
              <a:t>godine</a:t>
            </a:r>
            <a:endParaRPr lang="en-GB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b="1" dirty="0" err="1" smtClean="0">
                <a:solidFill>
                  <a:schemeClr val="tx1">
                    <a:lumMod val="50000"/>
                  </a:schemeClr>
                </a:solidFill>
              </a:rPr>
              <a:t>Trajanje</a:t>
            </a:r>
            <a:r>
              <a:rPr lang="en-GB" sz="2200" b="1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</a:rPr>
              <a:t>30 </a:t>
            </a:r>
            <a:r>
              <a:rPr lang="en-GB" sz="2200" dirty="0" err="1" smtClean="0">
                <a:solidFill>
                  <a:schemeClr val="tx1">
                    <a:lumMod val="50000"/>
                  </a:schemeClr>
                </a:solidFill>
              </a:rPr>
              <a:t>mjeseci</a:t>
            </a:r>
            <a:endParaRPr lang="en-GB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b="1" dirty="0" err="1" smtClean="0">
                <a:solidFill>
                  <a:schemeClr val="tx1">
                    <a:lumMod val="50000"/>
                  </a:schemeClr>
                </a:solidFill>
              </a:rPr>
              <a:t>Projektni</a:t>
            </a:r>
            <a:r>
              <a:rPr lang="en-GB" sz="2200" b="1" dirty="0" smtClean="0">
                <a:solidFill>
                  <a:schemeClr val="tx1">
                    <a:lumMod val="50000"/>
                  </a:schemeClr>
                </a:solidFill>
              </a:rPr>
              <a:t> Tim:</a:t>
            </a: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bs-Latn-BA" sz="2000" dirty="0" smtClean="0">
                <a:solidFill>
                  <a:schemeClr val="tx1">
                    <a:lumMod val="50000"/>
                  </a:schemeClr>
                </a:solidFill>
              </a:rPr>
              <a:t>KE1/Vođa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Projekta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bs-Latn-BA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KE2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za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Republiku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Srpsku</a:t>
            </a:r>
            <a:r>
              <a:rPr lang="bs-Latn-BA" sz="2000" dirty="0" smtClean="0">
                <a:solidFill>
                  <a:schemeClr val="tx1">
                    <a:lumMod val="50000"/>
                  </a:schemeClr>
                </a:solidFill>
              </a:rPr>
              <a:t> i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Brčko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Distrikt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BiH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endParaRPr lang="bs-Latn-BA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KE3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za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Federaciju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BiH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bs-Latn-BA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Ostali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povremeno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angažovani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eksperti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3</a:t>
            </a:fld>
            <a:r>
              <a:rPr lang="en-US"/>
              <a:t> 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113" y="5651133"/>
            <a:ext cx="3121423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4322"/>
            <a:ext cx="10515600" cy="948219"/>
          </a:xfrm>
        </p:spPr>
        <p:txBody>
          <a:bodyPr>
            <a:normAutofit/>
          </a:bodyPr>
          <a:lstStyle/>
          <a:p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Cilj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svrha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rezultati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projekta</a:t>
            </a:r>
            <a:endParaRPr lang="sr-Latn-BA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199" y="1376515"/>
            <a:ext cx="10855299" cy="473539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b="1" dirty="0" err="1" smtClean="0">
                <a:solidFill>
                  <a:schemeClr val="tx1">
                    <a:lumMod val="50000"/>
                  </a:schemeClr>
                </a:solidFill>
              </a:rPr>
              <a:t>Cilj</a:t>
            </a:r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Glavni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cilj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Projekta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je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unaprijediti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upravljanje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javnim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finansijama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na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svim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nivoima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vlasti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u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BiH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povećanjem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efikasnosti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rashoda</a:t>
            </a:r>
            <a:endParaRPr lang="en-GB" sz="26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GB" sz="2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600" b="1" dirty="0" err="1" smtClean="0">
                <a:solidFill>
                  <a:schemeClr val="tx1">
                    <a:lumMod val="50000"/>
                  </a:schemeClr>
                </a:solidFill>
              </a:rPr>
              <a:t>Svrha</a:t>
            </a:r>
            <a:r>
              <a:rPr lang="en-GB" sz="2600" b="1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GB" sz="2600" dirty="0" err="1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ružiti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podršku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vlastima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u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BiH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u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poboljšanju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procesa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planiranja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budžeta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postići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sljedeće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50000"/>
                  </a:schemeClr>
                </a:solidFill>
              </a:rPr>
              <a:t>rezultate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1028700" lvl="1" indent="-342900">
              <a:buFont typeface="Wingdings" panose="05000000000000000000" pitchFamily="2" charset="2"/>
              <a:buChar char="q"/>
            </a:pPr>
            <a:endParaRPr lang="en-GB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GB" sz="2400" b="1" dirty="0" err="1" smtClean="0">
                <a:solidFill>
                  <a:schemeClr val="tx1">
                    <a:lumMod val="50000"/>
                  </a:schemeClr>
                </a:solidFill>
              </a:rPr>
              <a:t>Rezultat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 1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Unaprijeđen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process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programskog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budžetiranja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usklađivanja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sa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procesom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srednjoročnog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planiranja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 lvl="1" indent="0">
              <a:buNone/>
            </a:pPr>
            <a:endParaRPr lang="en-GB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GB" sz="2400" b="1" dirty="0" err="1" smtClean="0">
                <a:solidFill>
                  <a:schemeClr val="tx1">
                    <a:lumMod val="50000"/>
                  </a:schemeClr>
                </a:solidFill>
              </a:rPr>
              <a:t>Rezultat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 2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Kapaciteti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ljudskih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resursa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za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planiranje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programskog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budžeta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su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poboljšani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bs-Latn-BA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sr-Latn-R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4</a:t>
            </a:fld>
            <a:r>
              <a:rPr lang="en-US"/>
              <a:t> 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787" y="5810047"/>
            <a:ext cx="2701253" cy="112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4322"/>
            <a:ext cx="10515600" cy="948219"/>
          </a:xfrm>
        </p:spPr>
        <p:txBody>
          <a:bodyPr>
            <a:normAutofit/>
          </a:bodyPr>
          <a:lstStyle/>
          <a:p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Korisnici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Projekta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sr-Latn-BA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199" y="1376515"/>
            <a:ext cx="10855299" cy="4735399"/>
          </a:xfrm>
        </p:spPr>
        <p:txBody>
          <a:bodyPr>
            <a:no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600" b="1" dirty="0" err="1" smtClean="0">
                <a:solidFill>
                  <a:schemeClr val="tx1">
                    <a:lumMod val="50000"/>
                  </a:schemeClr>
                </a:solidFill>
              </a:rPr>
              <a:t>Glavni</a:t>
            </a:r>
            <a:r>
              <a:rPr lang="en-GB" sz="2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b="1" dirty="0" err="1" smtClean="0">
                <a:solidFill>
                  <a:schemeClr val="tx1">
                    <a:lumMod val="50000"/>
                  </a:schemeClr>
                </a:solidFill>
              </a:rPr>
              <a:t>korisnici</a:t>
            </a:r>
            <a:r>
              <a:rPr lang="en-GB" sz="2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600" b="1" dirty="0" err="1" smtClean="0">
                <a:solidFill>
                  <a:schemeClr val="tx1">
                    <a:lumMod val="50000"/>
                  </a:schemeClr>
                </a:solidFill>
              </a:rPr>
              <a:t>su</a:t>
            </a:r>
            <a:r>
              <a:rPr lang="en-GB" sz="2600" b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1143000" lvl="1" indent="-457200">
              <a:buFont typeface="Wingdings" panose="05000000000000000000" pitchFamily="2" charset="2"/>
              <a:buChar char="q"/>
            </a:pP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Ministarstvo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finansija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financija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trezora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BiH</a:t>
            </a: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Ministarstvo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finansija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Federacije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BiH</a:t>
            </a: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Ministarstvo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finansija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Republike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Srpske</a:t>
            </a: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Direkcija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za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finansije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Brčko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distrikta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en-GB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Takodje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korisnici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Projekta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su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budžetski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korisnici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iz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Institucija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BiH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Federacije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BiH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uključujući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kantone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),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Republike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Srpske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(plus 32 “pilot”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jedinice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lokalne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samouprave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Brčko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distrikta</a:t>
            </a: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q"/>
            </a:pP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en-GB" sz="2200" b="1" dirty="0">
              <a:solidFill>
                <a:schemeClr val="tx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en-GB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q"/>
            </a:pP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en-GB" sz="22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bs-Latn-BA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sr-Latn-R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5</a:t>
            </a:fld>
            <a:r>
              <a:rPr lang="en-US"/>
              <a:t> 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617" y="5634429"/>
            <a:ext cx="3121423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4322"/>
            <a:ext cx="10515600" cy="810567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II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Ostvareni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rezultati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za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komponentu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1 do 31.12.2021.</a:t>
            </a:r>
            <a:endParaRPr lang="sr-Latn-BA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199" y="1022555"/>
            <a:ext cx="10855299" cy="5089359"/>
          </a:xfrm>
        </p:spPr>
        <p:txBody>
          <a:bodyPr>
            <a:noAutofit/>
          </a:bodyPr>
          <a:lstStyle/>
          <a:p>
            <a:pPr lvl="0"/>
            <a:r>
              <a:rPr lang="en-GB" sz="2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q"/>
            </a:pP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en-GB" sz="2200" b="1" dirty="0">
              <a:solidFill>
                <a:schemeClr val="tx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en-GB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q"/>
            </a:pP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en-GB" sz="22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bs-Latn-BA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sr-Latn-R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6</a:t>
            </a:fld>
            <a:r>
              <a:rPr lang="en-US"/>
              <a:t> |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35691"/>
              </p:ext>
            </p:extLst>
          </p:nvPr>
        </p:nvGraphicFramePr>
        <p:xfrm>
          <a:off x="1002890" y="1042218"/>
          <a:ext cx="10540181" cy="5221386"/>
        </p:xfrm>
        <a:graphic>
          <a:graphicData uri="http://schemas.openxmlformats.org/drawingml/2006/table">
            <a:tbl>
              <a:tblPr firstRow="1" firstCol="1" bandRow="1" bandCol="1">
                <a:tableStyleId>{C4B1156A-380E-4F78-BDF5-A606A8083BF9}</a:tableStyleId>
              </a:tblPr>
              <a:tblGrid>
                <a:gridCol w="1370126">
                  <a:extLst>
                    <a:ext uri="{9D8B030D-6E8A-4147-A177-3AD203B41FA5}">
                      <a16:colId xmlns:a16="http://schemas.microsoft.com/office/drawing/2014/main" val="2889551489"/>
                    </a:ext>
                  </a:extLst>
                </a:gridCol>
                <a:gridCol w="9170055">
                  <a:extLst>
                    <a:ext uri="{9D8B030D-6E8A-4147-A177-3AD203B41FA5}">
                      <a16:colId xmlns:a16="http://schemas.microsoft.com/office/drawing/2014/main" val="4013169466"/>
                    </a:ext>
                  </a:extLst>
                </a:gridCol>
              </a:tblGrid>
              <a:tr h="527934">
                <a:tc>
                  <a:txBody>
                    <a:bodyPr/>
                    <a:lstStyle/>
                    <a:p>
                      <a:pPr marL="18415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A.1.1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1800" b="0" dirty="0">
                          <a:effectLst/>
                        </a:rPr>
                        <a:t>Unapređenje budžetskog okvira kroz neophodne izmjene i dopune relevantnih zakona</a:t>
                      </a:r>
                      <a:endParaRPr lang="en-GB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5945569"/>
                  </a:ext>
                </a:extLst>
              </a:tr>
              <a:tr h="52793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A.1.2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Priprema okvira za novi budžetski pristup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18152"/>
                  </a:ext>
                </a:extLst>
              </a:tr>
              <a:tr h="60123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A.1.3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Priprema metodologije integrisanog sistema planiranja budžeta povezanog s javnom politikom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352990"/>
                  </a:ext>
                </a:extLst>
              </a:tr>
              <a:tr h="108705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A1.5.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Pomoć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budžetskim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korisnicima</a:t>
                      </a:r>
                      <a:r>
                        <a:rPr lang="en-GB" sz="1800" dirty="0">
                          <a:effectLst/>
                        </a:rPr>
                        <a:t> u </a:t>
                      </a:r>
                      <a:r>
                        <a:rPr lang="en-GB" sz="1800" dirty="0" err="1">
                          <a:effectLst/>
                        </a:rPr>
                        <a:t>identifikaciji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programa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i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njihovih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elemenata</a:t>
                      </a:r>
                      <a:r>
                        <a:rPr lang="en-GB" sz="1800" dirty="0">
                          <a:effectLst/>
                        </a:rPr>
                        <a:t>, u </a:t>
                      </a:r>
                      <a:r>
                        <a:rPr lang="en-GB" sz="1800" dirty="0" err="1">
                          <a:effectLst/>
                        </a:rPr>
                        <a:t>analizi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programa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i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programskih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elemenata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i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njihovoj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konačnoj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obradi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3463924"/>
                  </a:ext>
                </a:extLst>
              </a:tr>
              <a:tr h="60123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A.1.7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Analiza potrebe za razvojem novog softverskog rješenja za planiranje i upravljanje budžetom i potrebe nadogradnje sistema trezora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7125650"/>
                  </a:ext>
                </a:extLst>
              </a:tr>
              <a:tr h="52793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A.1.8</a:t>
                      </a:r>
                      <a:endParaRPr lang="en-GB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Analiza nedostataka u primjeni IPSAS standarda, sa preporukama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9070741"/>
                  </a:ext>
                </a:extLst>
              </a:tr>
              <a:tr h="134351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A.1.9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Analiza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mogućnosti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otklanjanja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funkcionalnih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nedostataka</a:t>
                      </a:r>
                      <a:r>
                        <a:rPr lang="en-GB" sz="1800" dirty="0">
                          <a:effectLst/>
                        </a:rPr>
                        <a:t> IT </a:t>
                      </a:r>
                      <a:r>
                        <a:rPr lang="en-GB" sz="1800" dirty="0" err="1">
                          <a:effectLst/>
                        </a:rPr>
                        <a:t>softvera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za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budžet</a:t>
                      </a:r>
                      <a:r>
                        <a:rPr lang="en-GB" sz="1800" dirty="0">
                          <a:effectLst/>
                        </a:rPr>
                        <a:t> u </a:t>
                      </a:r>
                      <a:r>
                        <a:rPr lang="en-GB" sz="1800" dirty="0" err="1">
                          <a:effectLst/>
                        </a:rPr>
                        <a:t>BDBiH</a:t>
                      </a:r>
                      <a:endParaRPr lang="en-GB" sz="18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1842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617" y="5662720"/>
            <a:ext cx="3045383" cy="12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4322"/>
            <a:ext cx="10515600" cy="810567"/>
          </a:xfrm>
        </p:spPr>
        <p:txBody>
          <a:bodyPr>
            <a:normAutofit/>
          </a:bodyPr>
          <a:lstStyle/>
          <a:p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Ostavreni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rezultati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za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komponentu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2 do 31.12.2021.</a:t>
            </a:r>
            <a:endParaRPr lang="sr-Latn-BA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199" y="1022555"/>
            <a:ext cx="10855299" cy="5089359"/>
          </a:xfrm>
        </p:spPr>
        <p:txBody>
          <a:bodyPr>
            <a:noAutofit/>
          </a:bodyPr>
          <a:lstStyle/>
          <a:p>
            <a:pPr lvl="0"/>
            <a:r>
              <a:rPr lang="en-GB" sz="2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q"/>
            </a:pP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en-GB" sz="2200" b="1" dirty="0">
              <a:solidFill>
                <a:schemeClr val="tx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en-GB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 indent="-457200">
              <a:buFont typeface="Wingdings" panose="05000000000000000000" pitchFamily="2" charset="2"/>
              <a:buChar char="q"/>
            </a:pPr>
            <a:endParaRPr lang="en-GB" dirty="0">
              <a:solidFill>
                <a:schemeClr val="dk1"/>
              </a:solidFill>
              <a:cs typeface="+mn-cs"/>
            </a:endParaRPr>
          </a:p>
          <a:p>
            <a:pPr marL="0" lvl="1" indent="0">
              <a:buNone/>
            </a:pPr>
            <a:endParaRPr lang="en-GB" dirty="0">
              <a:solidFill>
                <a:schemeClr val="dk1"/>
              </a:solidFill>
              <a:cs typeface="+mn-cs"/>
            </a:endParaRPr>
          </a:p>
          <a:p>
            <a:pPr indent="-342900">
              <a:buFont typeface="Wingdings" panose="05000000000000000000" pitchFamily="2" charset="2"/>
              <a:buChar char="q"/>
            </a:pPr>
            <a:endParaRPr lang="en-GB" sz="1800" dirty="0">
              <a:solidFill>
                <a:schemeClr val="dk1"/>
              </a:solidFill>
              <a:cs typeface="+mn-cs"/>
            </a:endParaRPr>
          </a:p>
          <a:p>
            <a:pPr indent="-342900">
              <a:buFont typeface="Wingdings" panose="05000000000000000000" pitchFamily="2" charset="2"/>
              <a:buChar char="q"/>
            </a:pPr>
            <a:endParaRPr lang="en-GB" sz="1800" dirty="0">
              <a:solidFill>
                <a:schemeClr val="dk1"/>
              </a:solidFill>
              <a:cs typeface="+mn-cs"/>
            </a:endParaRPr>
          </a:p>
          <a:p>
            <a:pPr indent="-342900">
              <a:buFont typeface="Wingdings" panose="05000000000000000000" pitchFamily="2" charset="2"/>
              <a:buChar char="q"/>
            </a:pPr>
            <a:endParaRPr lang="bs-Latn-BA" sz="1800" dirty="0">
              <a:solidFill>
                <a:schemeClr val="dk1"/>
              </a:solidFill>
              <a:cs typeface="+mn-cs"/>
            </a:endParaRPr>
          </a:p>
          <a:p>
            <a:pPr algn="ctr"/>
            <a:endParaRPr lang="sr-Latn-RS" sz="1800" dirty="0">
              <a:solidFill>
                <a:schemeClr val="dk1"/>
              </a:solidFill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7</a:t>
            </a:fld>
            <a:r>
              <a:rPr lang="en-US"/>
              <a:t> |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472541"/>
              </p:ext>
            </p:extLst>
          </p:nvPr>
        </p:nvGraphicFramePr>
        <p:xfrm>
          <a:off x="1012724" y="1750141"/>
          <a:ext cx="10199646" cy="2290016"/>
        </p:xfrm>
        <a:graphic>
          <a:graphicData uri="http://schemas.openxmlformats.org/drawingml/2006/table">
            <a:tbl>
              <a:tblPr firstRow="1" firstCol="1" bandRow="1" bandCol="1">
                <a:tableStyleId>{C4B1156A-380E-4F78-BDF5-A606A8083BF9}</a:tableStyleId>
              </a:tblPr>
              <a:tblGrid>
                <a:gridCol w="1822765">
                  <a:extLst>
                    <a:ext uri="{9D8B030D-6E8A-4147-A177-3AD203B41FA5}">
                      <a16:colId xmlns:a16="http://schemas.microsoft.com/office/drawing/2014/main" val="1202422234"/>
                    </a:ext>
                  </a:extLst>
                </a:gridCol>
                <a:gridCol w="8376881">
                  <a:extLst>
                    <a:ext uri="{9D8B030D-6E8A-4147-A177-3AD203B41FA5}">
                      <a16:colId xmlns:a16="http://schemas.microsoft.com/office/drawing/2014/main" val="3499402105"/>
                    </a:ext>
                  </a:extLst>
                </a:gridCol>
              </a:tblGrid>
              <a:tr h="905968">
                <a:tc>
                  <a:txBody>
                    <a:bodyPr/>
                    <a:lstStyle/>
                    <a:p>
                      <a:pPr marL="18415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A.2.1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1800" b="0" dirty="0">
                          <a:effectLst/>
                        </a:rPr>
                        <a:t>Definisanje programa obuke i provedba obuke za predavače/trenere o programskom budžetu i njegovom odnosu sa strateškim/srednjoročnim planovima</a:t>
                      </a:r>
                      <a:endParaRPr lang="en-GB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346911"/>
                  </a:ext>
                </a:extLst>
              </a:tr>
              <a:tr h="69202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A2.2.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Obuka o konceptima i metodologiji programskog budžetiranja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9567154"/>
                  </a:ext>
                </a:extLst>
              </a:tr>
              <a:tr h="69202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A2.3.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Obuka zaposlenih u budžetskim sektorima kako bi im se omogućilo da pruže odgovarajuću obuku ostalim budžetskim korisnicima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52144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281" y="5634429"/>
            <a:ext cx="3121423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78" y="138544"/>
            <a:ext cx="11523406" cy="76602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  <a:t>III 	</a:t>
            </a:r>
            <a:r>
              <a:rPr lang="en-GB" sz="3600" dirty="0" err="1" smtClean="0">
                <a:solidFill>
                  <a:schemeClr val="tx1">
                    <a:lumMod val="50000"/>
                  </a:schemeClr>
                </a:solidFill>
              </a:rPr>
              <a:t>Planirani</a:t>
            </a: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tx1">
                    <a:lumMod val="50000"/>
                  </a:schemeClr>
                </a:solidFill>
              </a:rPr>
              <a:t>rezultati</a:t>
            </a: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tx1">
                    <a:lumMod val="50000"/>
                  </a:schemeClr>
                </a:solidFill>
              </a:rPr>
              <a:t>Projekta</a:t>
            </a:r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  <a:t>od 1.1 do 31.12.2022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4465" y="1022555"/>
            <a:ext cx="11369033" cy="538100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Analiza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potreba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za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IT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sistemom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preporuke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za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kreiranje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naprednijeg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IT Sistema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za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podršku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PB</a:t>
            </a:r>
          </a:p>
          <a:p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s-Latn-BA" dirty="0" smtClean="0">
                <a:solidFill>
                  <a:schemeClr val="tx1">
                    <a:lumMod val="50000"/>
                  </a:schemeClr>
                </a:solidFill>
              </a:rPr>
              <a:t>Povezivanje </a:t>
            </a:r>
            <a:r>
              <a:rPr lang="bs-Latn-BA" dirty="0">
                <a:solidFill>
                  <a:schemeClr val="tx1">
                    <a:lumMod val="50000"/>
                  </a:schemeClr>
                </a:solidFill>
              </a:rPr>
              <a:t>strateških planova, srednjoročnih planova, dokumenta okvirnog budžeta i godišnjeg </a:t>
            </a:r>
            <a:r>
              <a:rPr lang="bs-Latn-BA" dirty="0" smtClean="0">
                <a:solidFill>
                  <a:schemeClr val="tx1">
                    <a:lumMod val="50000"/>
                  </a:schemeClr>
                </a:solidFill>
              </a:rPr>
              <a:t>budžeta</a:t>
            </a: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bs-Latn-BA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n-NO" dirty="0" smtClean="0">
                <a:solidFill>
                  <a:schemeClr val="tx1">
                    <a:lumMod val="50000"/>
                  </a:schemeClr>
                </a:solidFill>
              </a:rPr>
              <a:t>Definisanje </a:t>
            </a:r>
            <a:r>
              <a:rPr lang="nn-NO" dirty="0">
                <a:solidFill>
                  <a:schemeClr val="tx1">
                    <a:lumMod val="50000"/>
                  </a:schemeClr>
                </a:solidFill>
              </a:rPr>
              <a:t>programske strukture i informacije o </a:t>
            </a:r>
            <a:r>
              <a:rPr lang="nn-NO" dirty="0" smtClean="0">
                <a:solidFill>
                  <a:schemeClr val="tx1">
                    <a:lumMod val="50000"/>
                  </a:schemeClr>
                </a:solidFill>
              </a:rPr>
              <a:t>učinku</a:t>
            </a:r>
            <a:r>
              <a:rPr lang="bs-Latn-BA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bs-Latn-BA" dirty="0">
                <a:solidFill>
                  <a:schemeClr val="accent4">
                    <a:lumMod val="10000"/>
                  </a:schemeClr>
                </a:solidFill>
              </a:rPr>
              <a:t>o</a:t>
            </a:r>
            <a:r>
              <a:rPr lang="bs-Latn-BA" dirty="0" smtClean="0">
                <a:solidFill>
                  <a:schemeClr val="accent4">
                    <a:lumMod val="10000"/>
                  </a:schemeClr>
                </a:solidFill>
              </a:rPr>
              <a:t>pšti </a:t>
            </a:r>
            <a:r>
              <a:rPr lang="bs-Latn-BA" dirty="0">
                <a:solidFill>
                  <a:schemeClr val="accent4">
                    <a:lumMod val="10000"/>
                  </a:schemeClr>
                </a:solidFill>
              </a:rPr>
              <a:t>i posebni ciljevi, indikatori i ciljne </a:t>
            </a:r>
            <a:r>
              <a:rPr lang="bs-Latn-BA" dirty="0" smtClean="0">
                <a:solidFill>
                  <a:schemeClr val="accent4">
                    <a:lumMod val="10000"/>
                  </a:schemeClr>
                </a:solidFill>
              </a:rPr>
              <a:t>vrijednost)</a:t>
            </a:r>
            <a:endParaRPr lang="en-GB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GB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Obuka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za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trenere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drugi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dio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),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Obuke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za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budžetske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korisnike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prvi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drugi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dio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Obuka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zaposlenih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u MF RS u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sticanju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tehničkih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vještina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trenera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, 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praćenje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učink</a:t>
            </a:r>
            <a:r>
              <a:rPr lang="bs-Latn-BA" dirty="0" smtClean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obučenih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trenera</a:t>
            </a:r>
            <a:endParaRPr lang="en-GB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Studijsko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putovanje</a:t>
            </a: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8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512" y="5761701"/>
            <a:ext cx="2622921" cy="109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9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38" y="0"/>
            <a:ext cx="11132009" cy="5913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620" y="5943046"/>
            <a:ext cx="2192694" cy="9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I Master theme">
  <a:themeElements>
    <a:clrScheme name="DAI Theme Colors 1">
      <a:dk1>
        <a:srgbClr val="455560"/>
      </a:dk1>
      <a:lt1>
        <a:srgbClr val="FFFFFF"/>
      </a:lt1>
      <a:dk2>
        <a:srgbClr val="56687B"/>
      </a:dk2>
      <a:lt2>
        <a:srgbClr val="F6F6F8"/>
      </a:lt2>
      <a:accent1>
        <a:srgbClr val="A1C7E3"/>
      </a:accent1>
      <a:accent2>
        <a:srgbClr val="8FC73E"/>
      </a:accent2>
      <a:accent3>
        <a:srgbClr val="455560"/>
      </a:accent3>
      <a:accent4>
        <a:srgbClr val="DAD2C8"/>
      </a:accent4>
      <a:accent5>
        <a:srgbClr val="96D5D2"/>
      </a:accent5>
      <a:accent6>
        <a:srgbClr val="F9CC73"/>
      </a:accent6>
      <a:hlink>
        <a:srgbClr val="DA1D45"/>
      </a:hlink>
      <a:folHlink>
        <a:srgbClr val="1D81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45000"/>
          </a:schemeClr>
        </a:solidFill>
        <a:ln>
          <a:noFill/>
        </a:ln>
      </a:spPr>
      <a:bodyPr rtlCol="0" anchor="ctr"/>
      <a:lstStyle>
        <a:defPPr algn="ctr">
          <a:defRPr dirty="0">
            <a:solidFill>
              <a:schemeClr val="accent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rtlCol="0" anchor="b">
        <a:spAutoFit/>
      </a:bodyPr>
      <a:lstStyle>
        <a:defPPr algn="l">
          <a:defRPr sz="2400" b="0" kern="1200" dirty="0" smtClean="0">
            <a:solidFill>
              <a:srgbClr val="5E6E7F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custClrLst>
    <a:custClr name="DAI Blue">
      <a:srgbClr val="A1C7E3"/>
    </a:custClr>
    <a:custClr name="Light Blue">
      <a:srgbClr val="D3E3F0"/>
    </a:custClr>
    <a:custClr name="Beige">
      <a:srgbClr val="DAD2C8"/>
    </a:custClr>
    <a:custClr name="DAI Green">
      <a:srgbClr val="8FC73E"/>
    </a:custClr>
    <a:custClr name="Blue Greek">
      <a:srgbClr val="1D81BF"/>
    </a:custClr>
    <a:custClr name="Gray 01">
      <a:srgbClr val="455560"/>
    </a:custClr>
    <a:custClr name="Yellow">
      <a:srgbClr val="F9CC73"/>
    </a:custClr>
    <a:custClr name="Orange">
      <a:srgbClr val="F36C23"/>
    </a:custClr>
    <a:custClr name="Red">
      <a:srgbClr val="DA1D45"/>
    </a:custClr>
    <a:custClr name="Light Gray">
      <a:srgbClr val="E4E5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DFAB716-C975-E841-9027-B5D433233620}">
  <we:reference id="b0430364-2ab6-47cd-907e-f8b72239b204" version="3.6.75.0" store="EXCatalog" storeType="EXCatalog"/>
  <we:alternateReferences>
    <we:reference id="WA200000729" version="3.6.75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5F5789169D1242A62E060A6493D2C9" ma:contentTypeVersion="12" ma:contentTypeDescription="Create a new document." ma:contentTypeScope="" ma:versionID="eb6026ca574a10cd5c91e0bffe2b0e09">
  <xsd:schema xmlns:xsd="http://www.w3.org/2001/XMLSchema" xmlns:xs="http://www.w3.org/2001/XMLSchema" xmlns:p="http://schemas.microsoft.com/office/2006/metadata/properties" xmlns:ns2="7c59a982-5e47-44f2-842d-b73f9881774c" xmlns:ns3="71b6df8d-b962-41c1-9d87-41358c1c5998" targetNamespace="http://schemas.microsoft.com/office/2006/metadata/properties" ma:root="true" ma:fieldsID="e7ef5af429094a37a6c1eb2b35f20229" ns2:_="" ns3:_="">
    <xsd:import namespace="7c59a982-5e47-44f2-842d-b73f9881774c"/>
    <xsd:import namespace="71b6df8d-b962-41c1-9d87-41358c1c59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9a982-5e47-44f2-842d-b73f988177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6df8d-b962-41c1-9d87-41358c1c59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C775F5-2488-4344-B51E-3F271DF112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22D83C-D8B3-4821-ABF7-63119D9421A6}">
  <ds:schemaRefs>
    <ds:schemaRef ds:uri="http://schemas.microsoft.com/office/infopath/2007/PartnerControls"/>
    <ds:schemaRef ds:uri="71b6df8d-b962-41c1-9d87-41358c1c5998"/>
    <ds:schemaRef ds:uri="7c59a982-5e47-44f2-842d-b73f9881774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5ED55D-1A32-4A0D-9DCE-6B350D3DD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59a982-5e47-44f2-842d-b73f9881774c"/>
    <ds:schemaRef ds:uri="71b6df8d-b962-41c1-9d87-41358c1c5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32822</TotalTime>
  <Words>1210</Words>
  <Application>Microsoft Office PowerPoint</Application>
  <PresentationFormat>Widescreen</PresentationFormat>
  <Paragraphs>250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Arial</vt:lpstr>
      <vt:lpstr>Calibri</vt:lpstr>
      <vt:lpstr>Helvetica Neue</vt:lpstr>
      <vt:lpstr>Segoe UI</vt:lpstr>
      <vt:lpstr>Symbol</vt:lpstr>
      <vt:lpstr>Times New Roman</vt:lpstr>
      <vt:lpstr>Wingdings</vt:lpstr>
      <vt:lpstr>DAI Master theme</vt:lpstr>
      <vt:lpstr>Document</vt:lpstr>
      <vt:lpstr>PowerPoint Presentation</vt:lpstr>
      <vt:lpstr>   Struktura prezentacije:</vt:lpstr>
      <vt:lpstr>I  Osnovne informacije o Projektu</vt:lpstr>
      <vt:lpstr>Cilj, svrha i rezultati projekta</vt:lpstr>
      <vt:lpstr>Korisnici Projekta </vt:lpstr>
      <vt:lpstr>II Ostvareni rezultati za komponentu 1 do 31.12.2021.</vt:lpstr>
      <vt:lpstr>Ostavreni rezultati za komponentu 2 do 31.12.2021.</vt:lpstr>
      <vt:lpstr>III  Planirani rezultati Projekta od 1.1 do 31.12.2022</vt:lpstr>
      <vt:lpstr>PowerPoint Presentation</vt:lpstr>
      <vt:lpstr>     IV Osnovne informacije o programskom budžetiranju   MODEL PROGRAMSKE STRUKTURE IZABRAN OD STRANE REPUBLIKE SRPSKE</vt:lpstr>
      <vt:lpstr>PROGRAMSKI BUDŽET  vs TRADICIONALAN (2)</vt:lpstr>
      <vt:lpstr>PowerPoint Presentation</vt:lpstr>
      <vt:lpstr>PowerPoint Presentation</vt:lpstr>
      <vt:lpstr>PowerPoint Presentation</vt:lpstr>
      <vt:lpstr>PowerPoint Presentation</vt:lpstr>
      <vt:lpstr>PRIMJER PROGRAMA: SIGURNOST U SAOBRAĆAJU</vt:lpstr>
      <vt:lpstr>PREBACIVANJE TRADICIONALNOG BUDŽETA U PROGRAMSKI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Kellie Dubois</dc:creator>
  <cp:keywords/>
  <dc:description/>
  <cp:lastModifiedBy>Brankica Lenic</cp:lastModifiedBy>
  <cp:revision>275</cp:revision>
  <dcterms:created xsi:type="dcterms:W3CDTF">2020-03-18T17:14:59Z</dcterms:created>
  <dcterms:modified xsi:type="dcterms:W3CDTF">2022-02-16T11:10:54Z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0x010100BA5F5789169D1242A62E060A6493D2C9</vt:lpwstr>
  </property>
</Properties>
</file>